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71" r:id="rId16"/>
    <p:sldId id="269" r:id="rId17"/>
    <p:sldId id="279" r:id="rId18"/>
    <p:sldId id="270" r:id="rId19"/>
    <p:sldId id="272" r:id="rId20"/>
    <p:sldId id="273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D33-96FB-4AB7-805B-30D930CC916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4527-097B-4296-959D-9AC07DDD9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33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D33-96FB-4AB7-805B-30D930CC916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4527-097B-4296-959D-9AC07DDD9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88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D33-96FB-4AB7-805B-30D930CC916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4527-097B-4296-959D-9AC07DDD9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32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D33-96FB-4AB7-805B-30D930CC916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4527-097B-4296-959D-9AC07DDD9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67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D33-96FB-4AB7-805B-30D930CC916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4527-097B-4296-959D-9AC07DDD9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7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D33-96FB-4AB7-805B-30D930CC916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4527-097B-4296-959D-9AC07DDD9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95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D33-96FB-4AB7-805B-30D930CC916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4527-097B-4296-959D-9AC07DDD9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0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D33-96FB-4AB7-805B-30D930CC916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4527-097B-4296-959D-9AC07DDD9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71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D33-96FB-4AB7-805B-30D930CC916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4527-097B-4296-959D-9AC07DDD9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18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D33-96FB-4AB7-805B-30D930CC916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4527-097B-4296-959D-9AC07DDD9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89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D33-96FB-4AB7-805B-30D930CC916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4527-097B-4296-959D-9AC07DDD9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34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CD33-96FB-4AB7-805B-30D930CC916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C4527-097B-4296-959D-9AC07DDD9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19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98244"/>
            <a:ext cx="9144000" cy="796084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Recovering Energy from Waste 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400" b="1" dirty="0" smtClean="0">
                <a:solidFill>
                  <a:schemeClr val="accent1">
                    <a:lumMod val="75000"/>
                  </a:schemeClr>
                </a:solidFill>
              </a:rPr>
              <a:t>Otaki Transfer Station 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880" y="3988717"/>
            <a:ext cx="9144000" cy="315735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Findings of Feasibility Study 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27271"/>
            <a:ext cx="4419600" cy="141530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41120" y="4977496"/>
            <a:ext cx="9144000" cy="7960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/>
              <a:t>Project Funded by Kapiti Coast District Council </a:t>
            </a:r>
          </a:p>
          <a:p>
            <a:r>
              <a:rPr lang="en-GB" sz="2000" b="1" dirty="0" smtClean="0"/>
              <a:t>Waste Minimisation Levy </a:t>
            </a:r>
            <a:endParaRPr lang="en-GB" sz="20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-30480" y="-53314"/>
            <a:ext cx="1148080" cy="6911314"/>
            <a:chOff x="-30480" y="-53314"/>
            <a:chExt cx="1148080" cy="6911314"/>
          </a:xfrm>
        </p:grpSpPr>
        <p:sp>
          <p:nvSpPr>
            <p:cNvPr id="23" name="Freeform 22"/>
            <p:cNvSpPr/>
            <p:nvPr/>
          </p:nvSpPr>
          <p:spPr>
            <a:xfrm>
              <a:off x="-30480" y="-53314"/>
              <a:ext cx="640080" cy="3149600"/>
            </a:xfrm>
            <a:custGeom>
              <a:avLst/>
              <a:gdLst>
                <a:gd name="connsiteX0" fmla="*/ 0 w 640080"/>
                <a:gd name="connsiteY0" fmla="*/ 30480 h 3149600"/>
                <a:gd name="connsiteX1" fmla="*/ 640080 w 640080"/>
                <a:gd name="connsiteY1" fmla="*/ 0 h 3149600"/>
                <a:gd name="connsiteX2" fmla="*/ 20320 w 640080"/>
                <a:gd name="connsiteY2" fmla="*/ 3149600 h 3149600"/>
                <a:gd name="connsiteX3" fmla="*/ 0 w 640080"/>
                <a:gd name="connsiteY3" fmla="*/ 3048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3149600">
                  <a:moveTo>
                    <a:pt x="0" y="30480"/>
                  </a:moveTo>
                  <a:lnTo>
                    <a:pt x="640080" y="0"/>
                  </a:lnTo>
                  <a:lnTo>
                    <a:pt x="20320" y="3149600"/>
                  </a:lnTo>
                  <a:cubicBezTo>
                    <a:pt x="16933" y="2113280"/>
                    <a:pt x="13547" y="1076960"/>
                    <a:pt x="0" y="3048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Triangle 12"/>
            <p:cNvSpPr/>
            <p:nvPr/>
          </p:nvSpPr>
          <p:spPr>
            <a:xfrm>
              <a:off x="0" y="0"/>
              <a:ext cx="1117600" cy="6858000"/>
            </a:xfrm>
            <a:prstGeom prst="rt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074400" y="0"/>
            <a:ext cx="1148080" cy="6858000"/>
            <a:chOff x="11074400" y="0"/>
            <a:chExt cx="1148080" cy="6858000"/>
          </a:xfrm>
        </p:grpSpPr>
        <p:sp>
          <p:nvSpPr>
            <p:cNvPr id="14" name="Right Triangle 13"/>
            <p:cNvSpPr/>
            <p:nvPr/>
          </p:nvSpPr>
          <p:spPr>
            <a:xfrm rot="10800000">
              <a:off x="11074400" y="0"/>
              <a:ext cx="1117600" cy="6858000"/>
            </a:xfrm>
            <a:prstGeom prst="rt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521440" y="2814320"/>
              <a:ext cx="701040" cy="4023360"/>
            </a:xfrm>
            <a:custGeom>
              <a:avLst/>
              <a:gdLst>
                <a:gd name="connsiteX0" fmla="*/ 670560 w 701040"/>
                <a:gd name="connsiteY0" fmla="*/ 0 h 4023360"/>
                <a:gd name="connsiteX1" fmla="*/ 0 w 701040"/>
                <a:gd name="connsiteY1" fmla="*/ 4023360 h 4023360"/>
                <a:gd name="connsiteX2" fmla="*/ 701040 w 701040"/>
                <a:gd name="connsiteY2" fmla="*/ 4003040 h 4023360"/>
                <a:gd name="connsiteX3" fmla="*/ 670560 w 701040"/>
                <a:gd name="connsiteY3" fmla="*/ 81280 h 402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1040" h="4023360">
                  <a:moveTo>
                    <a:pt x="670560" y="0"/>
                  </a:moveTo>
                  <a:lnTo>
                    <a:pt x="0" y="4023360"/>
                  </a:lnTo>
                  <a:lnTo>
                    <a:pt x="701040" y="4003040"/>
                  </a:lnTo>
                  <a:lnTo>
                    <a:pt x="670560" y="81280"/>
                  </a:ln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672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Calculating the Energy Balance 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1056640" y="1535781"/>
            <a:ext cx="10017760" cy="480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NZ" sz="2800" dirty="0" smtClean="0">
                <a:effectLst/>
                <a:latin typeface="Arial" panose="020B0604020202020204" pitchFamily="34" charset="0"/>
                <a:ea typeface="Helvetica Neue Light"/>
                <a:cs typeface="Times New Roman" panose="02020603050405020304" pitchFamily="18" charset="0"/>
              </a:rPr>
              <a:t>This means assessing:</a:t>
            </a:r>
            <a:endParaRPr lang="en-GB" sz="2800" dirty="0" smtClean="0">
              <a:effectLst/>
              <a:latin typeface="Arial" panose="020B0604020202020204" pitchFamily="34" charset="0"/>
              <a:ea typeface="Helvetica Neue Light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NZ" sz="2800" dirty="0" smtClean="0">
                <a:effectLst/>
                <a:latin typeface="Arial" panose="020B0604020202020204" pitchFamily="34" charset="0"/>
                <a:ea typeface="Helvetica Neue Light"/>
                <a:cs typeface="Times New Roman" panose="02020603050405020304" pitchFamily="18" charset="0"/>
              </a:rPr>
              <a:t>the gross energy produced by the process;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GB" sz="2800" dirty="0" smtClean="0">
              <a:effectLst/>
              <a:latin typeface="Arial" panose="020B0604020202020204" pitchFamily="34" charset="0"/>
              <a:ea typeface="Helvetica Neue Light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NZ" sz="2800" dirty="0" smtClean="0">
                <a:effectLst/>
                <a:latin typeface="Arial" panose="020B0604020202020204" pitchFamily="34" charset="0"/>
                <a:ea typeface="Helvetica Neue Light"/>
                <a:cs typeface="Times New Roman" panose="02020603050405020304" pitchFamily="18" charset="0"/>
              </a:rPr>
              <a:t>the energy required to drive it, including additional drying of the biosolids, and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GB" sz="2800" dirty="0" smtClean="0">
              <a:effectLst/>
              <a:latin typeface="Arial" panose="020B0604020202020204" pitchFamily="34" charset="0"/>
              <a:ea typeface="Helvetica Neue Light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NZ" sz="2800" dirty="0" smtClean="0">
                <a:effectLst/>
                <a:latin typeface="Arial" panose="020B0604020202020204" pitchFamily="34" charset="0"/>
                <a:ea typeface="Helvetica Neue Light"/>
                <a:cs typeface="Times New Roman" panose="02020603050405020304" pitchFamily="18" charset="0"/>
              </a:rPr>
              <a:t>any waste energy recovered from the process i.e. waste heat from the pyrolysis flue.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NZ" sz="2800" dirty="0">
                <a:latin typeface="Arial" panose="020B0604020202020204" pitchFamily="34" charset="0"/>
                <a:ea typeface="Helvetica Neue Light"/>
                <a:cs typeface="Times New Roman" panose="02020603050405020304" pitchFamily="18" charset="0"/>
              </a:rPr>
              <a:t>r</a:t>
            </a:r>
            <a:r>
              <a:rPr lang="en-NZ" sz="2800" dirty="0" smtClean="0">
                <a:latin typeface="Arial" panose="020B0604020202020204" pitchFamily="34" charset="0"/>
                <a:ea typeface="Helvetica Neue Light"/>
                <a:cs typeface="Times New Roman" panose="02020603050405020304" pitchFamily="18" charset="0"/>
              </a:rPr>
              <a:t>emaining energy for further use </a:t>
            </a:r>
            <a:endParaRPr lang="en-GB" dirty="0">
              <a:effectLst/>
              <a:latin typeface="Arial" panose="020B0604020202020204" pitchFamily="34" charset="0"/>
              <a:ea typeface="Helvetica Neue Light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30480" y="-53314"/>
            <a:ext cx="1148080" cy="6911314"/>
            <a:chOff x="-30480" y="-53314"/>
            <a:chExt cx="1148080" cy="6911314"/>
          </a:xfrm>
        </p:grpSpPr>
        <p:sp>
          <p:nvSpPr>
            <p:cNvPr id="14" name="Freeform 13"/>
            <p:cNvSpPr/>
            <p:nvPr/>
          </p:nvSpPr>
          <p:spPr>
            <a:xfrm>
              <a:off x="-30480" y="-53314"/>
              <a:ext cx="640080" cy="3149600"/>
            </a:xfrm>
            <a:custGeom>
              <a:avLst/>
              <a:gdLst>
                <a:gd name="connsiteX0" fmla="*/ 0 w 640080"/>
                <a:gd name="connsiteY0" fmla="*/ 30480 h 3149600"/>
                <a:gd name="connsiteX1" fmla="*/ 640080 w 640080"/>
                <a:gd name="connsiteY1" fmla="*/ 0 h 3149600"/>
                <a:gd name="connsiteX2" fmla="*/ 20320 w 640080"/>
                <a:gd name="connsiteY2" fmla="*/ 3149600 h 3149600"/>
                <a:gd name="connsiteX3" fmla="*/ 0 w 640080"/>
                <a:gd name="connsiteY3" fmla="*/ 3048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3149600">
                  <a:moveTo>
                    <a:pt x="0" y="30480"/>
                  </a:moveTo>
                  <a:lnTo>
                    <a:pt x="640080" y="0"/>
                  </a:lnTo>
                  <a:lnTo>
                    <a:pt x="20320" y="3149600"/>
                  </a:lnTo>
                  <a:cubicBezTo>
                    <a:pt x="16933" y="2113280"/>
                    <a:pt x="13547" y="1076960"/>
                    <a:pt x="0" y="3048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>
              <a:off x="0" y="0"/>
              <a:ext cx="1117600" cy="6858000"/>
            </a:xfrm>
            <a:prstGeom prst="rt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259209" y="0"/>
            <a:ext cx="1963271" cy="6858000"/>
            <a:chOff x="10259209" y="0"/>
            <a:chExt cx="1963271" cy="6858000"/>
          </a:xfrm>
        </p:grpSpPr>
        <p:grpSp>
          <p:nvGrpSpPr>
            <p:cNvPr id="17" name="Group 16"/>
            <p:cNvGrpSpPr/>
            <p:nvPr/>
          </p:nvGrpSpPr>
          <p:grpSpPr>
            <a:xfrm>
              <a:off x="11074400" y="0"/>
              <a:ext cx="1148080" cy="6858000"/>
              <a:chOff x="11074400" y="0"/>
              <a:chExt cx="1148080" cy="6858000"/>
            </a:xfrm>
          </p:grpSpPr>
          <p:sp>
            <p:nvSpPr>
              <p:cNvPr id="19" name="Right Triangle 18"/>
              <p:cNvSpPr/>
              <p:nvPr/>
            </p:nvSpPr>
            <p:spPr>
              <a:xfrm rot="10800000">
                <a:off x="11074400" y="0"/>
                <a:ext cx="1117600" cy="6858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11521440" y="2814320"/>
                <a:ext cx="701040" cy="4043680"/>
              </a:xfrm>
              <a:custGeom>
                <a:avLst/>
                <a:gdLst>
                  <a:gd name="connsiteX0" fmla="*/ 670560 w 701040"/>
                  <a:gd name="connsiteY0" fmla="*/ 0 h 4023360"/>
                  <a:gd name="connsiteX1" fmla="*/ 0 w 701040"/>
                  <a:gd name="connsiteY1" fmla="*/ 4023360 h 4023360"/>
                  <a:gd name="connsiteX2" fmla="*/ 701040 w 701040"/>
                  <a:gd name="connsiteY2" fmla="*/ 4003040 h 4023360"/>
                  <a:gd name="connsiteX3" fmla="*/ 670560 w 701040"/>
                  <a:gd name="connsiteY3" fmla="*/ 81280 h 40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040" h="4023360">
                    <a:moveTo>
                      <a:pt x="670560" y="0"/>
                    </a:moveTo>
                    <a:lnTo>
                      <a:pt x="0" y="4023360"/>
                    </a:lnTo>
                    <a:lnTo>
                      <a:pt x="701040" y="4003040"/>
                    </a:lnTo>
                    <a:lnTo>
                      <a:pt x="670560" y="81280"/>
                    </a:ln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8" name="Picture 1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209" y="6257365"/>
              <a:ext cx="1963271" cy="600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04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931622"/>
              </p:ext>
            </p:extLst>
          </p:nvPr>
        </p:nvGraphicFramePr>
        <p:xfrm>
          <a:off x="1056640" y="539705"/>
          <a:ext cx="8879839" cy="4622138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813413"/>
                <a:gridCol w="2022142"/>
                <a:gridCol w="2022142"/>
                <a:gridCol w="2022142"/>
              </a:tblGrid>
              <a:tr h="52778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 smtClean="0">
                          <a:solidFill>
                            <a:schemeClr val="tx1"/>
                          </a:solidFill>
                          <a:effectLst/>
                        </a:rPr>
                        <a:t>Net Expected </a:t>
                      </a:r>
                      <a:r>
                        <a:rPr lang="en-NZ" sz="2000" dirty="0">
                          <a:solidFill>
                            <a:schemeClr val="tx1"/>
                          </a:solidFill>
                          <a:effectLst/>
                        </a:rPr>
                        <a:t>Energy Yields from Pyrolysis Process</a:t>
                      </a:r>
                      <a:endParaRPr lang="en-GB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593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Input Waste Stream</a:t>
                      </a:r>
                      <a:endParaRPr lang="en-GB" sz="3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 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Tonnes per Cook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Gross Energy Output (</a:t>
                      </a:r>
                      <a:r>
                        <a:rPr lang="en-NZ" sz="2000" dirty="0" smtClean="0">
                          <a:effectLst/>
                        </a:rPr>
                        <a:t>GJ)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Net Energy Output (</a:t>
                      </a:r>
                      <a:r>
                        <a:rPr lang="en-NZ" sz="2000" dirty="0" smtClean="0">
                          <a:effectLst/>
                        </a:rPr>
                        <a:t>GJ) 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553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Dried Biosolids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0.96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18.1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14.6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</a:tr>
              <a:tr h="553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Tyres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0.7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16.8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14.7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</a:tr>
              <a:tr h="553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Plastics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0.1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2.7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2.5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</a:tr>
              <a:tr h="553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Total </a:t>
                      </a:r>
                      <a:r>
                        <a:rPr lang="en-NZ" sz="2000" dirty="0" smtClean="0">
                          <a:effectLst/>
                        </a:rPr>
                        <a:t>Pyrolysis 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1.76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37.6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31.8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34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dirty="0" smtClean="0">
                          <a:solidFill>
                            <a:schemeClr val="tx1"/>
                          </a:solidFill>
                          <a:effectLst/>
                        </a:rPr>
                        <a:t>Net Expected Energy Yield from Anaerobic Digestion </a:t>
                      </a:r>
                      <a:endParaRPr lang="en-GB" sz="3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</a:tr>
              <a:tr h="553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Helvetica Neue Light"/>
                          <a:cs typeface="Calibri" panose="020F0502020204030204" pitchFamily="34" charset="0"/>
                        </a:rPr>
                        <a:t>Food waste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Helvetica Neue Light"/>
                          <a:cs typeface="Calibri" panose="020F0502020204030204" pitchFamily="34" charset="0"/>
                        </a:rPr>
                        <a:t>1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Helvetica Neue Light"/>
                          <a:cs typeface="Calibri" panose="020F0502020204030204" pitchFamily="34" charset="0"/>
                        </a:rPr>
                        <a:t>4.6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Helvetica Neue Light"/>
                          <a:cs typeface="Calibri" panose="020F0502020204030204" pitchFamily="34" charset="0"/>
                        </a:rPr>
                        <a:t>4.1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-30480" y="-53314"/>
            <a:ext cx="1148080" cy="6911314"/>
            <a:chOff x="-30480" y="-53314"/>
            <a:chExt cx="1148080" cy="6911314"/>
          </a:xfrm>
        </p:grpSpPr>
        <p:sp>
          <p:nvSpPr>
            <p:cNvPr id="6" name="Freeform 5"/>
            <p:cNvSpPr/>
            <p:nvPr/>
          </p:nvSpPr>
          <p:spPr>
            <a:xfrm>
              <a:off x="-30480" y="-53314"/>
              <a:ext cx="640080" cy="3149600"/>
            </a:xfrm>
            <a:custGeom>
              <a:avLst/>
              <a:gdLst>
                <a:gd name="connsiteX0" fmla="*/ 0 w 640080"/>
                <a:gd name="connsiteY0" fmla="*/ 30480 h 3149600"/>
                <a:gd name="connsiteX1" fmla="*/ 640080 w 640080"/>
                <a:gd name="connsiteY1" fmla="*/ 0 h 3149600"/>
                <a:gd name="connsiteX2" fmla="*/ 20320 w 640080"/>
                <a:gd name="connsiteY2" fmla="*/ 3149600 h 3149600"/>
                <a:gd name="connsiteX3" fmla="*/ 0 w 640080"/>
                <a:gd name="connsiteY3" fmla="*/ 3048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3149600">
                  <a:moveTo>
                    <a:pt x="0" y="30480"/>
                  </a:moveTo>
                  <a:lnTo>
                    <a:pt x="640080" y="0"/>
                  </a:lnTo>
                  <a:lnTo>
                    <a:pt x="20320" y="3149600"/>
                  </a:lnTo>
                  <a:cubicBezTo>
                    <a:pt x="16933" y="2113280"/>
                    <a:pt x="13547" y="1076960"/>
                    <a:pt x="0" y="3048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ight Triangle 6"/>
            <p:cNvSpPr/>
            <p:nvPr/>
          </p:nvSpPr>
          <p:spPr>
            <a:xfrm>
              <a:off x="0" y="0"/>
              <a:ext cx="1117600" cy="6858000"/>
            </a:xfrm>
            <a:prstGeom prst="rt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59209" y="0"/>
            <a:ext cx="1963271" cy="6858000"/>
            <a:chOff x="10259209" y="0"/>
            <a:chExt cx="1963271" cy="6858000"/>
          </a:xfrm>
        </p:grpSpPr>
        <p:grpSp>
          <p:nvGrpSpPr>
            <p:cNvPr id="9" name="Group 8"/>
            <p:cNvGrpSpPr/>
            <p:nvPr/>
          </p:nvGrpSpPr>
          <p:grpSpPr>
            <a:xfrm>
              <a:off x="11074400" y="0"/>
              <a:ext cx="1148080" cy="6858000"/>
              <a:chOff x="11074400" y="0"/>
              <a:chExt cx="1148080" cy="6858000"/>
            </a:xfrm>
          </p:grpSpPr>
          <p:sp>
            <p:nvSpPr>
              <p:cNvPr id="11" name="Right Triangle 10"/>
              <p:cNvSpPr/>
              <p:nvPr/>
            </p:nvSpPr>
            <p:spPr>
              <a:xfrm rot="10800000">
                <a:off x="11074400" y="0"/>
                <a:ext cx="1117600" cy="6858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11521440" y="2814320"/>
                <a:ext cx="701040" cy="4043680"/>
              </a:xfrm>
              <a:custGeom>
                <a:avLst/>
                <a:gdLst>
                  <a:gd name="connsiteX0" fmla="*/ 670560 w 701040"/>
                  <a:gd name="connsiteY0" fmla="*/ 0 h 4023360"/>
                  <a:gd name="connsiteX1" fmla="*/ 0 w 701040"/>
                  <a:gd name="connsiteY1" fmla="*/ 4023360 h 4023360"/>
                  <a:gd name="connsiteX2" fmla="*/ 701040 w 701040"/>
                  <a:gd name="connsiteY2" fmla="*/ 4003040 h 4023360"/>
                  <a:gd name="connsiteX3" fmla="*/ 670560 w 701040"/>
                  <a:gd name="connsiteY3" fmla="*/ 81280 h 40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040" h="4023360">
                    <a:moveTo>
                      <a:pt x="670560" y="0"/>
                    </a:moveTo>
                    <a:lnTo>
                      <a:pt x="0" y="4023360"/>
                    </a:lnTo>
                    <a:lnTo>
                      <a:pt x="701040" y="4003040"/>
                    </a:lnTo>
                    <a:lnTo>
                      <a:pt x="670560" y="81280"/>
                    </a:ln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" name="Picture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209" y="6257365"/>
              <a:ext cx="1963271" cy="600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99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Scale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 smtClean="0"/>
              <a:t>In summary: </a:t>
            </a:r>
            <a:endParaRPr lang="en-NZ" dirty="0"/>
          </a:p>
          <a:p>
            <a:r>
              <a:rPr lang="en-NZ" dirty="0" smtClean="0"/>
              <a:t>each pyrolysis cook </a:t>
            </a:r>
            <a:r>
              <a:rPr lang="en-NZ" dirty="0"/>
              <a:t>will produce a net benefit of 31.8 GJ.  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Over a </a:t>
            </a:r>
            <a:r>
              <a:rPr lang="en-NZ" dirty="0"/>
              <a:t>year at seven days per week, 10,446 GJ of energy assuming 90% </a:t>
            </a:r>
            <a:r>
              <a:rPr lang="en-NZ" dirty="0" smtClean="0"/>
              <a:t>operating time</a:t>
            </a:r>
            <a:r>
              <a:rPr lang="en-NZ" dirty="0"/>
              <a:t>.  </a:t>
            </a:r>
            <a:endParaRPr lang="en-NZ" dirty="0" smtClean="0"/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This </a:t>
            </a:r>
            <a:r>
              <a:rPr lang="en-NZ" dirty="0"/>
              <a:t>is equivalent to the annual energy consumption of ~410 households</a:t>
            </a:r>
            <a:r>
              <a:rPr lang="en-NZ" dirty="0" smtClean="0"/>
              <a:t>. Source</a:t>
            </a:r>
            <a:r>
              <a:rPr lang="en-NZ" dirty="0"/>
              <a:t>: NZ Energy Authority </a:t>
            </a:r>
            <a:endParaRPr lang="en-GB" dirty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-30480" y="-53314"/>
            <a:ext cx="1148080" cy="6911314"/>
            <a:chOff x="-30480" y="-53314"/>
            <a:chExt cx="1148080" cy="6911314"/>
          </a:xfrm>
        </p:grpSpPr>
        <p:sp>
          <p:nvSpPr>
            <p:cNvPr id="5" name="Freeform 4"/>
            <p:cNvSpPr/>
            <p:nvPr/>
          </p:nvSpPr>
          <p:spPr>
            <a:xfrm>
              <a:off x="-30480" y="-53314"/>
              <a:ext cx="640080" cy="3149600"/>
            </a:xfrm>
            <a:custGeom>
              <a:avLst/>
              <a:gdLst>
                <a:gd name="connsiteX0" fmla="*/ 0 w 640080"/>
                <a:gd name="connsiteY0" fmla="*/ 30480 h 3149600"/>
                <a:gd name="connsiteX1" fmla="*/ 640080 w 640080"/>
                <a:gd name="connsiteY1" fmla="*/ 0 h 3149600"/>
                <a:gd name="connsiteX2" fmla="*/ 20320 w 640080"/>
                <a:gd name="connsiteY2" fmla="*/ 3149600 h 3149600"/>
                <a:gd name="connsiteX3" fmla="*/ 0 w 640080"/>
                <a:gd name="connsiteY3" fmla="*/ 3048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3149600">
                  <a:moveTo>
                    <a:pt x="0" y="30480"/>
                  </a:moveTo>
                  <a:lnTo>
                    <a:pt x="640080" y="0"/>
                  </a:lnTo>
                  <a:lnTo>
                    <a:pt x="20320" y="3149600"/>
                  </a:lnTo>
                  <a:cubicBezTo>
                    <a:pt x="16933" y="2113280"/>
                    <a:pt x="13547" y="1076960"/>
                    <a:pt x="0" y="3048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0" y="0"/>
              <a:ext cx="1117600" cy="6858000"/>
            </a:xfrm>
            <a:prstGeom prst="rt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59209" y="0"/>
            <a:ext cx="1963271" cy="6858000"/>
            <a:chOff x="10259209" y="0"/>
            <a:chExt cx="1963271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11074400" y="0"/>
              <a:ext cx="1148080" cy="6858000"/>
              <a:chOff x="11074400" y="0"/>
              <a:chExt cx="1148080" cy="6858000"/>
            </a:xfrm>
          </p:grpSpPr>
          <p:sp>
            <p:nvSpPr>
              <p:cNvPr id="10" name="Right Triangle 9"/>
              <p:cNvSpPr/>
              <p:nvPr/>
            </p:nvSpPr>
            <p:spPr>
              <a:xfrm rot="10800000">
                <a:off x="11074400" y="0"/>
                <a:ext cx="1117600" cy="6858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1521440" y="2814320"/>
                <a:ext cx="701040" cy="4043680"/>
              </a:xfrm>
              <a:custGeom>
                <a:avLst/>
                <a:gdLst>
                  <a:gd name="connsiteX0" fmla="*/ 670560 w 701040"/>
                  <a:gd name="connsiteY0" fmla="*/ 0 h 4023360"/>
                  <a:gd name="connsiteX1" fmla="*/ 0 w 701040"/>
                  <a:gd name="connsiteY1" fmla="*/ 4023360 h 4023360"/>
                  <a:gd name="connsiteX2" fmla="*/ 701040 w 701040"/>
                  <a:gd name="connsiteY2" fmla="*/ 4003040 h 4023360"/>
                  <a:gd name="connsiteX3" fmla="*/ 670560 w 701040"/>
                  <a:gd name="connsiteY3" fmla="*/ 81280 h 40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040" h="4023360">
                    <a:moveTo>
                      <a:pt x="670560" y="0"/>
                    </a:moveTo>
                    <a:lnTo>
                      <a:pt x="0" y="4023360"/>
                    </a:lnTo>
                    <a:lnTo>
                      <a:pt x="701040" y="4003040"/>
                    </a:lnTo>
                    <a:lnTo>
                      <a:pt x="670560" y="81280"/>
                    </a:ln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9" name="Picture 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209" y="6257365"/>
              <a:ext cx="1963271" cy="600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9876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2085"/>
            <a:ext cx="10515600" cy="1047115"/>
          </a:xfrm>
        </p:spPr>
        <p:txBody>
          <a:bodyPr/>
          <a:lstStyle/>
          <a:p>
            <a:pPr algn="ctr"/>
            <a:endParaRPr lang="en-GB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-30480" y="-53314"/>
            <a:ext cx="1148080" cy="6911314"/>
            <a:chOff x="-30480" y="-53314"/>
            <a:chExt cx="1148080" cy="6911314"/>
          </a:xfrm>
        </p:grpSpPr>
        <p:sp>
          <p:nvSpPr>
            <p:cNvPr id="6" name="Freeform 5"/>
            <p:cNvSpPr/>
            <p:nvPr/>
          </p:nvSpPr>
          <p:spPr>
            <a:xfrm>
              <a:off x="-30480" y="-53314"/>
              <a:ext cx="640080" cy="3149600"/>
            </a:xfrm>
            <a:custGeom>
              <a:avLst/>
              <a:gdLst>
                <a:gd name="connsiteX0" fmla="*/ 0 w 640080"/>
                <a:gd name="connsiteY0" fmla="*/ 30480 h 3149600"/>
                <a:gd name="connsiteX1" fmla="*/ 640080 w 640080"/>
                <a:gd name="connsiteY1" fmla="*/ 0 h 3149600"/>
                <a:gd name="connsiteX2" fmla="*/ 20320 w 640080"/>
                <a:gd name="connsiteY2" fmla="*/ 3149600 h 3149600"/>
                <a:gd name="connsiteX3" fmla="*/ 0 w 640080"/>
                <a:gd name="connsiteY3" fmla="*/ 3048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3149600">
                  <a:moveTo>
                    <a:pt x="0" y="30480"/>
                  </a:moveTo>
                  <a:lnTo>
                    <a:pt x="640080" y="0"/>
                  </a:lnTo>
                  <a:lnTo>
                    <a:pt x="20320" y="3149600"/>
                  </a:lnTo>
                  <a:cubicBezTo>
                    <a:pt x="16933" y="2113280"/>
                    <a:pt x="13547" y="1076960"/>
                    <a:pt x="0" y="3048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ight Triangle 6"/>
            <p:cNvSpPr/>
            <p:nvPr/>
          </p:nvSpPr>
          <p:spPr>
            <a:xfrm>
              <a:off x="0" y="0"/>
              <a:ext cx="1117600" cy="6858000"/>
            </a:xfrm>
            <a:prstGeom prst="rt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59209" y="0"/>
            <a:ext cx="1963271" cy="6858000"/>
            <a:chOff x="10259209" y="0"/>
            <a:chExt cx="1963271" cy="6858000"/>
          </a:xfrm>
        </p:grpSpPr>
        <p:grpSp>
          <p:nvGrpSpPr>
            <p:cNvPr id="9" name="Group 8"/>
            <p:cNvGrpSpPr/>
            <p:nvPr/>
          </p:nvGrpSpPr>
          <p:grpSpPr>
            <a:xfrm>
              <a:off x="11074400" y="0"/>
              <a:ext cx="1148080" cy="6858000"/>
              <a:chOff x="11074400" y="0"/>
              <a:chExt cx="1148080" cy="6858000"/>
            </a:xfrm>
          </p:grpSpPr>
          <p:sp>
            <p:nvSpPr>
              <p:cNvPr id="11" name="Right Triangle 10"/>
              <p:cNvSpPr/>
              <p:nvPr/>
            </p:nvSpPr>
            <p:spPr>
              <a:xfrm rot="10800000">
                <a:off x="11074400" y="0"/>
                <a:ext cx="1117600" cy="6858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11521440" y="2814320"/>
                <a:ext cx="701040" cy="4043680"/>
              </a:xfrm>
              <a:custGeom>
                <a:avLst/>
                <a:gdLst>
                  <a:gd name="connsiteX0" fmla="*/ 670560 w 701040"/>
                  <a:gd name="connsiteY0" fmla="*/ 0 h 4023360"/>
                  <a:gd name="connsiteX1" fmla="*/ 0 w 701040"/>
                  <a:gd name="connsiteY1" fmla="*/ 4023360 h 4023360"/>
                  <a:gd name="connsiteX2" fmla="*/ 701040 w 701040"/>
                  <a:gd name="connsiteY2" fmla="*/ 4003040 h 4023360"/>
                  <a:gd name="connsiteX3" fmla="*/ 670560 w 701040"/>
                  <a:gd name="connsiteY3" fmla="*/ 81280 h 40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040" h="4023360">
                    <a:moveTo>
                      <a:pt x="670560" y="0"/>
                    </a:moveTo>
                    <a:lnTo>
                      <a:pt x="0" y="4023360"/>
                    </a:lnTo>
                    <a:lnTo>
                      <a:pt x="701040" y="4003040"/>
                    </a:lnTo>
                    <a:lnTo>
                      <a:pt x="670560" y="81280"/>
                    </a:ln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" name="Picture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209" y="6257365"/>
              <a:ext cx="1963271" cy="600635"/>
            </a:xfrm>
            <a:prstGeom prst="rect">
              <a:avLst/>
            </a:prstGeom>
          </p:spPr>
        </p:pic>
      </p:grp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601951"/>
              </p:ext>
            </p:extLst>
          </p:nvPr>
        </p:nvGraphicFramePr>
        <p:xfrm>
          <a:off x="1224282" y="449420"/>
          <a:ext cx="10129518" cy="5631180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861566"/>
                <a:gridCol w="1427975"/>
                <a:gridCol w="1757161"/>
                <a:gridCol w="4082816"/>
              </a:tblGrid>
              <a:tr h="345939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Table 5: Energy type produced by each feedstock 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319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Type of Energy Produced 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Energy Produced (GJ pd)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Net Available Energy (GJ pd)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Comment 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375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 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 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 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 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375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Gas 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 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 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All pyrolysis gas is used to power the pyrolysis process. 10% of anaerobic digestion gas is used in the process.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</a:tr>
              <a:tr h="375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 - pyrolysis 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6.2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-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5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 - anaerobic digestion 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4.6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4.1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319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Liquid Crude Oil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18.2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17.0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A small amount is used to power the pyrolysis process and the remainder is available for other downstream uses.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</a:tr>
              <a:tr h="375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Char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13.2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13.2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All available for downstream use. 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</a:tr>
              <a:tr h="375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Recovered heat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1.6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1.6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All available for downstream use. 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</a:tr>
              <a:tr h="375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Total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43.8</a:t>
                      </a:r>
                      <a:endParaRPr lang="en-GB" sz="32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35.9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 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81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595"/>
          </a:xfrm>
        </p:spPr>
        <p:txBody>
          <a:bodyPr/>
          <a:lstStyle/>
          <a:p>
            <a:pPr algn="ctr"/>
            <a:r>
              <a:rPr lang="en-GB" b="1" dirty="0" smtClean="0"/>
              <a:t>Economic Feasibility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11700"/>
            <a:ext cx="10515600" cy="51459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200" dirty="0" smtClean="0"/>
              <a:t>Two revenue streams </a:t>
            </a:r>
          </a:p>
          <a:p>
            <a:pPr lvl="1"/>
            <a:r>
              <a:rPr lang="en-GB" dirty="0" smtClean="0"/>
              <a:t>Payment for processing of waste – assumed paid at current cost of landfilling and transportation 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Sale of end use energy</a:t>
            </a:r>
          </a:p>
          <a:p>
            <a:pPr marL="1371600" lvl="3" indent="0">
              <a:buNone/>
            </a:pPr>
            <a:r>
              <a:rPr lang="en-GB" dirty="0" smtClean="0"/>
              <a:t>(</a:t>
            </a:r>
            <a:r>
              <a:rPr lang="en-GB" sz="2400" dirty="0" smtClean="0"/>
              <a:t>assumed current electricity price per megawatt) </a:t>
            </a:r>
          </a:p>
          <a:p>
            <a:pPr lvl="3"/>
            <a:r>
              <a:rPr lang="en-GB" sz="2400" dirty="0" smtClean="0"/>
              <a:t>Direct sale of unrefined energy </a:t>
            </a:r>
          </a:p>
          <a:p>
            <a:pPr lvl="3"/>
            <a:r>
              <a:rPr lang="en-GB" sz="2400" dirty="0" smtClean="0"/>
              <a:t>Direct sale of refined energy </a:t>
            </a:r>
          </a:p>
          <a:p>
            <a:pPr lvl="3"/>
            <a:r>
              <a:rPr lang="en-GB" sz="2400" dirty="0" smtClean="0"/>
              <a:t>Conversion to electricity with or without storage against peak loads –local behind the meter or grid </a:t>
            </a:r>
          </a:p>
          <a:p>
            <a:pPr lvl="3"/>
            <a:r>
              <a:rPr lang="en-GB" sz="2400" dirty="0" smtClean="0"/>
              <a:t>Conversion to hot water and hot air for industrial use </a:t>
            </a:r>
          </a:p>
          <a:p>
            <a:pPr lvl="3"/>
            <a:endParaRPr lang="en-GB" dirty="0" smtClean="0"/>
          </a:p>
          <a:p>
            <a:pPr marL="1371600" lvl="3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Models </a:t>
            </a:r>
          </a:p>
          <a:p>
            <a:pPr lvl="1"/>
            <a:r>
              <a:rPr lang="en-GB" dirty="0" smtClean="0"/>
              <a:t>Commercial return </a:t>
            </a:r>
          </a:p>
          <a:p>
            <a:pPr lvl="1"/>
            <a:r>
              <a:rPr lang="en-GB" dirty="0" smtClean="0"/>
              <a:t>Community return – no cost of capital </a:t>
            </a:r>
          </a:p>
          <a:p>
            <a:pPr lvl="1"/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-30480" y="-53314"/>
            <a:ext cx="1148080" cy="6911314"/>
            <a:chOff x="-30480" y="-53314"/>
            <a:chExt cx="1148080" cy="6911314"/>
          </a:xfrm>
        </p:grpSpPr>
        <p:sp>
          <p:nvSpPr>
            <p:cNvPr id="5" name="Freeform 4"/>
            <p:cNvSpPr/>
            <p:nvPr/>
          </p:nvSpPr>
          <p:spPr>
            <a:xfrm>
              <a:off x="-30480" y="-53314"/>
              <a:ext cx="640080" cy="3149600"/>
            </a:xfrm>
            <a:custGeom>
              <a:avLst/>
              <a:gdLst>
                <a:gd name="connsiteX0" fmla="*/ 0 w 640080"/>
                <a:gd name="connsiteY0" fmla="*/ 30480 h 3149600"/>
                <a:gd name="connsiteX1" fmla="*/ 640080 w 640080"/>
                <a:gd name="connsiteY1" fmla="*/ 0 h 3149600"/>
                <a:gd name="connsiteX2" fmla="*/ 20320 w 640080"/>
                <a:gd name="connsiteY2" fmla="*/ 3149600 h 3149600"/>
                <a:gd name="connsiteX3" fmla="*/ 0 w 640080"/>
                <a:gd name="connsiteY3" fmla="*/ 3048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3149600">
                  <a:moveTo>
                    <a:pt x="0" y="30480"/>
                  </a:moveTo>
                  <a:lnTo>
                    <a:pt x="640080" y="0"/>
                  </a:lnTo>
                  <a:lnTo>
                    <a:pt x="20320" y="3149600"/>
                  </a:lnTo>
                  <a:cubicBezTo>
                    <a:pt x="16933" y="2113280"/>
                    <a:pt x="13547" y="1076960"/>
                    <a:pt x="0" y="3048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0" y="0"/>
              <a:ext cx="1117600" cy="6858000"/>
            </a:xfrm>
            <a:prstGeom prst="rt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59209" y="0"/>
            <a:ext cx="1963271" cy="6858000"/>
            <a:chOff x="10259209" y="0"/>
            <a:chExt cx="1963271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11074400" y="0"/>
              <a:ext cx="1148080" cy="6858000"/>
              <a:chOff x="11074400" y="0"/>
              <a:chExt cx="1148080" cy="6858000"/>
            </a:xfrm>
          </p:grpSpPr>
          <p:sp>
            <p:nvSpPr>
              <p:cNvPr id="10" name="Right Triangle 9"/>
              <p:cNvSpPr/>
              <p:nvPr/>
            </p:nvSpPr>
            <p:spPr>
              <a:xfrm rot="10800000">
                <a:off x="11074400" y="0"/>
                <a:ext cx="1117600" cy="6858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1521440" y="2814320"/>
                <a:ext cx="701040" cy="4043680"/>
              </a:xfrm>
              <a:custGeom>
                <a:avLst/>
                <a:gdLst>
                  <a:gd name="connsiteX0" fmla="*/ 670560 w 701040"/>
                  <a:gd name="connsiteY0" fmla="*/ 0 h 4023360"/>
                  <a:gd name="connsiteX1" fmla="*/ 0 w 701040"/>
                  <a:gd name="connsiteY1" fmla="*/ 4023360 h 4023360"/>
                  <a:gd name="connsiteX2" fmla="*/ 701040 w 701040"/>
                  <a:gd name="connsiteY2" fmla="*/ 4003040 h 4023360"/>
                  <a:gd name="connsiteX3" fmla="*/ 670560 w 701040"/>
                  <a:gd name="connsiteY3" fmla="*/ 81280 h 40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040" h="4023360">
                    <a:moveTo>
                      <a:pt x="670560" y="0"/>
                    </a:moveTo>
                    <a:lnTo>
                      <a:pt x="0" y="4023360"/>
                    </a:lnTo>
                    <a:lnTo>
                      <a:pt x="701040" y="4003040"/>
                    </a:lnTo>
                    <a:lnTo>
                      <a:pt x="670560" y="81280"/>
                    </a:ln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9" name="Picture 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209" y="6257365"/>
              <a:ext cx="1963271" cy="600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45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20" y="161925"/>
            <a:ext cx="10515600" cy="1077595"/>
          </a:xfrm>
        </p:spPr>
        <p:txBody>
          <a:bodyPr/>
          <a:lstStyle/>
          <a:p>
            <a:pPr algn="ctr"/>
            <a:r>
              <a:rPr lang="en-GB" b="1" dirty="0" smtClean="0"/>
              <a:t>Economic Feasibility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" y="1337944"/>
            <a:ext cx="11028680" cy="5377816"/>
          </a:xfrm>
        </p:spPr>
        <p:txBody>
          <a:bodyPr>
            <a:normAutofit fontScale="77500" lnSpcReduction="20000"/>
          </a:bodyPr>
          <a:lstStyle/>
          <a:p>
            <a:r>
              <a:rPr lang="en-GB" sz="3200" dirty="0" smtClean="0"/>
              <a:t>Direct sale of remaining energy in raw form for sale </a:t>
            </a:r>
          </a:p>
          <a:p>
            <a:pPr lvl="2"/>
            <a:r>
              <a:rPr lang="en-GB" sz="2800" dirty="0" smtClean="0"/>
              <a:t>gas  cannot be used as a substitute in Natural Gas  equipment unless refined</a:t>
            </a:r>
          </a:p>
          <a:p>
            <a:pPr marL="914400" lvl="2" indent="0">
              <a:buNone/>
            </a:pPr>
            <a:endParaRPr lang="en-GB" sz="2800" dirty="0" smtClean="0"/>
          </a:p>
          <a:p>
            <a:pPr lvl="2"/>
            <a:r>
              <a:rPr lang="en-GB" sz="2800" dirty="0" smtClean="0"/>
              <a:t>liquid fuels – limited use ( NZ burners requires splitting into two fractions) </a:t>
            </a:r>
          </a:p>
          <a:p>
            <a:pPr marL="914400" lvl="2" indent="0">
              <a:buNone/>
            </a:pPr>
            <a:endParaRPr lang="en-GB" sz="2800" dirty="0" smtClean="0"/>
          </a:p>
          <a:p>
            <a:pPr lvl="2"/>
            <a:r>
              <a:rPr lang="en-GB" sz="2800" dirty="0" smtClean="0"/>
              <a:t>solid/ char  - could be used as a solid fuel extender</a:t>
            </a:r>
          </a:p>
          <a:p>
            <a:pPr marL="914400" lvl="2" indent="0">
              <a:buNone/>
            </a:pPr>
            <a:endParaRPr lang="en-GB" sz="2800" dirty="0" smtClean="0"/>
          </a:p>
          <a:p>
            <a:pPr lvl="2"/>
            <a:r>
              <a:rPr lang="en-GB" sz="2800" dirty="0" smtClean="0"/>
              <a:t>Recovered heat – small amounts not viable  </a:t>
            </a:r>
          </a:p>
          <a:p>
            <a:endParaRPr lang="en-GB" sz="3200" dirty="0" smtClean="0"/>
          </a:p>
          <a:p>
            <a:r>
              <a:rPr lang="en-GB" sz="3200" dirty="0" smtClean="0"/>
              <a:t>Refinement of gas and liquid fuels for sale </a:t>
            </a:r>
          </a:p>
          <a:p>
            <a:pPr lvl="2"/>
            <a:r>
              <a:rPr lang="en-GB" sz="2600" dirty="0" smtClean="0"/>
              <a:t>Anaerobic gases can be refined to take out CO2 and can compress – volumes too small </a:t>
            </a:r>
          </a:p>
          <a:p>
            <a:pPr marL="914400" lvl="2" indent="0">
              <a:buNone/>
            </a:pPr>
            <a:endParaRPr lang="en-GB" sz="2600" dirty="0" smtClean="0"/>
          </a:p>
          <a:p>
            <a:pPr lvl="2"/>
            <a:r>
              <a:rPr lang="en-GB" sz="2600" dirty="0" smtClean="0"/>
              <a:t>Liquid fuel can be refined to a kerosene type and petrol like fraction – volumes too small</a:t>
            </a:r>
          </a:p>
          <a:p>
            <a:pPr marL="914400" lvl="2" indent="0">
              <a:buNone/>
            </a:pPr>
            <a:endParaRPr lang="en-GB" sz="2600" dirty="0" smtClean="0"/>
          </a:p>
          <a:p>
            <a:pPr lvl="2"/>
            <a:r>
              <a:rPr lang="en-GB" sz="2600" dirty="0" smtClean="0"/>
              <a:t>Solid/ chars  – can remove all hydrocarbons - uses beyond a fuel worthy of further exploration  </a:t>
            </a:r>
          </a:p>
          <a:p>
            <a:endParaRPr lang="en-GB" sz="32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-30480" y="-53314"/>
            <a:ext cx="1148080" cy="6911314"/>
            <a:chOff x="-30480" y="-53314"/>
            <a:chExt cx="1148080" cy="6911314"/>
          </a:xfrm>
        </p:grpSpPr>
        <p:sp>
          <p:nvSpPr>
            <p:cNvPr id="5" name="Freeform 4"/>
            <p:cNvSpPr/>
            <p:nvPr/>
          </p:nvSpPr>
          <p:spPr>
            <a:xfrm>
              <a:off x="-30480" y="-53314"/>
              <a:ext cx="640080" cy="3149600"/>
            </a:xfrm>
            <a:custGeom>
              <a:avLst/>
              <a:gdLst>
                <a:gd name="connsiteX0" fmla="*/ 0 w 640080"/>
                <a:gd name="connsiteY0" fmla="*/ 30480 h 3149600"/>
                <a:gd name="connsiteX1" fmla="*/ 640080 w 640080"/>
                <a:gd name="connsiteY1" fmla="*/ 0 h 3149600"/>
                <a:gd name="connsiteX2" fmla="*/ 20320 w 640080"/>
                <a:gd name="connsiteY2" fmla="*/ 3149600 h 3149600"/>
                <a:gd name="connsiteX3" fmla="*/ 0 w 640080"/>
                <a:gd name="connsiteY3" fmla="*/ 3048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3149600">
                  <a:moveTo>
                    <a:pt x="0" y="30480"/>
                  </a:moveTo>
                  <a:lnTo>
                    <a:pt x="640080" y="0"/>
                  </a:lnTo>
                  <a:lnTo>
                    <a:pt x="20320" y="3149600"/>
                  </a:lnTo>
                  <a:cubicBezTo>
                    <a:pt x="16933" y="2113280"/>
                    <a:pt x="13547" y="1076960"/>
                    <a:pt x="0" y="3048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0" y="0"/>
              <a:ext cx="1117600" cy="6858000"/>
            </a:xfrm>
            <a:prstGeom prst="rt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59209" y="0"/>
            <a:ext cx="1963271" cy="6858000"/>
            <a:chOff x="10259209" y="0"/>
            <a:chExt cx="1963271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11074400" y="0"/>
              <a:ext cx="1148080" cy="6858000"/>
              <a:chOff x="11074400" y="0"/>
              <a:chExt cx="1148080" cy="6858000"/>
            </a:xfrm>
          </p:grpSpPr>
          <p:sp>
            <p:nvSpPr>
              <p:cNvPr id="10" name="Right Triangle 9"/>
              <p:cNvSpPr/>
              <p:nvPr/>
            </p:nvSpPr>
            <p:spPr>
              <a:xfrm rot="10800000">
                <a:off x="11074400" y="0"/>
                <a:ext cx="1117600" cy="6858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1521440" y="2814320"/>
                <a:ext cx="701040" cy="4043680"/>
              </a:xfrm>
              <a:custGeom>
                <a:avLst/>
                <a:gdLst>
                  <a:gd name="connsiteX0" fmla="*/ 670560 w 701040"/>
                  <a:gd name="connsiteY0" fmla="*/ 0 h 4023360"/>
                  <a:gd name="connsiteX1" fmla="*/ 0 w 701040"/>
                  <a:gd name="connsiteY1" fmla="*/ 4023360 h 4023360"/>
                  <a:gd name="connsiteX2" fmla="*/ 701040 w 701040"/>
                  <a:gd name="connsiteY2" fmla="*/ 4003040 h 4023360"/>
                  <a:gd name="connsiteX3" fmla="*/ 670560 w 701040"/>
                  <a:gd name="connsiteY3" fmla="*/ 81280 h 40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040" h="4023360">
                    <a:moveTo>
                      <a:pt x="670560" y="0"/>
                    </a:moveTo>
                    <a:lnTo>
                      <a:pt x="0" y="4023360"/>
                    </a:lnTo>
                    <a:lnTo>
                      <a:pt x="701040" y="4003040"/>
                    </a:lnTo>
                    <a:lnTo>
                      <a:pt x="670560" y="81280"/>
                    </a:ln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9" name="Picture 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209" y="6257365"/>
              <a:ext cx="1963271" cy="600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3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Economic Feasibility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16280" y="133794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Four Scenarios </a:t>
            </a:r>
          </a:p>
          <a:p>
            <a:pPr marL="0" indent="0">
              <a:buNone/>
            </a:pPr>
            <a:r>
              <a:rPr lang="en-GB" sz="3200" dirty="0" smtClean="0"/>
              <a:t>Conversion to electricity </a:t>
            </a:r>
          </a:p>
          <a:p>
            <a:pPr lvl="1"/>
            <a:r>
              <a:rPr lang="en-GB" dirty="0" smtClean="0"/>
              <a:t>Attractive because easy to use and market </a:t>
            </a:r>
          </a:p>
          <a:p>
            <a:pPr lvl="1"/>
            <a:r>
              <a:rPr lang="en-GB" dirty="0" smtClean="0"/>
              <a:t>Conversion efficiencies at the scale of energy available make it marginal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 smtClean="0"/>
          </a:p>
          <a:p>
            <a:r>
              <a:rPr lang="en-GB" sz="3200" dirty="0" smtClean="0"/>
              <a:t>Conversion to hot water and hot air for industrial use</a:t>
            </a:r>
          </a:p>
          <a:p>
            <a:pPr lvl="1"/>
            <a:r>
              <a:rPr lang="en-GB" dirty="0" smtClean="0"/>
              <a:t>Can use available fuels to convert </a:t>
            </a:r>
          </a:p>
          <a:p>
            <a:pPr lvl="1"/>
            <a:r>
              <a:rPr lang="en-GB" dirty="0" smtClean="0"/>
              <a:t>81 tonnes of hot water per day </a:t>
            </a:r>
          </a:p>
          <a:p>
            <a:pPr lvl="1"/>
            <a:r>
              <a:rPr lang="en-GB" dirty="0" smtClean="0"/>
              <a:t>Most viable option </a:t>
            </a:r>
          </a:p>
          <a:p>
            <a:pPr marL="457200" lvl="1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-30480" y="-53314"/>
            <a:ext cx="1148080" cy="6911314"/>
            <a:chOff x="-30480" y="-53314"/>
            <a:chExt cx="1148080" cy="6911314"/>
          </a:xfrm>
        </p:grpSpPr>
        <p:sp>
          <p:nvSpPr>
            <p:cNvPr id="6" name="Freeform 5"/>
            <p:cNvSpPr/>
            <p:nvPr/>
          </p:nvSpPr>
          <p:spPr>
            <a:xfrm>
              <a:off x="-30480" y="-53314"/>
              <a:ext cx="640080" cy="3149600"/>
            </a:xfrm>
            <a:custGeom>
              <a:avLst/>
              <a:gdLst>
                <a:gd name="connsiteX0" fmla="*/ 0 w 640080"/>
                <a:gd name="connsiteY0" fmla="*/ 30480 h 3149600"/>
                <a:gd name="connsiteX1" fmla="*/ 640080 w 640080"/>
                <a:gd name="connsiteY1" fmla="*/ 0 h 3149600"/>
                <a:gd name="connsiteX2" fmla="*/ 20320 w 640080"/>
                <a:gd name="connsiteY2" fmla="*/ 3149600 h 3149600"/>
                <a:gd name="connsiteX3" fmla="*/ 0 w 640080"/>
                <a:gd name="connsiteY3" fmla="*/ 3048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3149600">
                  <a:moveTo>
                    <a:pt x="0" y="30480"/>
                  </a:moveTo>
                  <a:lnTo>
                    <a:pt x="640080" y="0"/>
                  </a:lnTo>
                  <a:lnTo>
                    <a:pt x="20320" y="3149600"/>
                  </a:lnTo>
                  <a:cubicBezTo>
                    <a:pt x="16933" y="2113280"/>
                    <a:pt x="13547" y="1076960"/>
                    <a:pt x="0" y="3048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ight Triangle 6"/>
            <p:cNvSpPr/>
            <p:nvPr/>
          </p:nvSpPr>
          <p:spPr>
            <a:xfrm>
              <a:off x="0" y="0"/>
              <a:ext cx="1117600" cy="6858000"/>
            </a:xfrm>
            <a:prstGeom prst="rt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59209" y="0"/>
            <a:ext cx="1963271" cy="6858000"/>
            <a:chOff x="10259209" y="0"/>
            <a:chExt cx="1963271" cy="6858000"/>
          </a:xfrm>
        </p:grpSpPr>
        <p:grpSp>
          <p:nvGrpSpPr>
            <p:cNvPr id="9" name="Group 8"/>
            <p:cNvGrpSpPr/>
            <p:nvPr/>
          </p:nvGrpSpPr>
          <p:grpSpPr>
            <a:xfrm>
              <a:off x="11074400" y="0"/>
              <a:ext cx="1148080" cy="6858000"/>
              <a:chOff x="11074400" y="0"/>
              <a:chExt cx="1148080" cy="6858000"/>
            </a:xfrm>
          </p:grpSpPr>
          <p:sp>
            <p:nvSpPr>
              <p:cNvPr id="11" name="Right Triangle 10"/>
              <p:cNvSpPr/>
              <p:nvPr/>
            </p:nvSpPr>
            <p:spPr>
              <a:xfrm rot="10800000">
                <a:off x="11074400" y="0"/>
                <a:ext cx="1117600" cy="6858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11521440" y="2814320"/>
                <a:ext cx="701040" cy="4043680"/>
              </a:xfrm>
              <a:custGeom>
                <a:avLst/>
                <a:gdLst>
                  <a:gd name="connsiteX0" fmla="*/ 670560 w 701040"/>
                  <a:gd name="connsiteY0" fmla="*/ 0 h 4023360"/>
                  <a:gd name="connsiteX1" fmla="*/ 0 w 701040"/>
                  <a:gd name="connsiteY1" fmla="*/ 4023360 h 4023360"/>
                  <a:gd name="connsiteX2" fmla="*/ 701040 w 701040"/>
                  <a:gd name="connsiteY2" fmla="*/ 4003040 h 4023360"/>
                  <a:gd name="connsiteX3" fmla="*/ 670560 w 701040"/>
                  <a:gd name="connsiteY3" fmla="*/ 81280 h 40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040" h="4023360">
                    <a:moveTo>
                      <a:pt x="670560" y="0"/>
                    </a:moveTo>
                    <a:lnTo>
                      <a:pt x="0" y="4023360"/>
                    </a:lnTo>
                    <a:lnTo>
                      <a:pt x="701040" y="4003040"/>
                    </a:lnTo>
                    <a:lnTo>
                      <a:pt x="670560" y="81280"/>
                    </a:ln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" name="Picture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209" y="6257365"/>
              <a:ext cx="1963271" cy="600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5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08760" y="735962"/>
            <a:ext cx="10104120" cy="4923158"/>
            <a:chOff x="0" y="-2"/>
            <a:chExt cx="7731759" cy="2927686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-2"/>
              <a:ext cx="7731759" cy="2585717"/>
              <a:chOff x="0" y="770021"/>
              <a:chExt cx="7732294" cy="2585845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4740442" y="2085474"/>
                <a:ext cx="1086524" cy="50744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Recovered Heat </a:t>
                </a:r>
                <a:endParaRPr lang="en-GB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4355431" y="1780674"/>
                <a:ext cx="382688" cy="241306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291263" y="1130969"/>
                <a:ext cx="442097" cy="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2598821" y="2093495"/>
                <a:ext cx="631810" cy="0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2574757" y="1066800"/>
                <a:ext cx="631810" cy="0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ounded Rectangle 14"/>
              <p:cNvSpPr/>
              <p:nvPr/>
            </p:nvSpPr>
            <p:spPr>
              <a:xfrm>
                <a:off x="3208421" y="810127"/>
                <a:ext cx="1092175" cy="6743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Bio gas production </a:t>
                </a:r>
                <a:endParaRPr lang="en-GB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347536" y="1788695"/>
                <a:ext cx="1227638" cy="677067"/>
              </a:xfrm>
              <a:prstGeom prst="roundRect">
                <a:avLst/>
              </a:prstGeom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WWTP Biosolids </a:t>
                </a:r>
                <a:endParaRPr lang="en-GB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240505" y="1772653"/>
                <a:ext cx="1134507" cy="63452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4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yrolysis</a:t>
                </a:r>
                <a:endParaRPr lang="en-GB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347536" y="2687053"/>
                <a:ext cx="1193772" cy="668813"/>
              </a:xfrm>
              <a:prstGeom prst="roundRect">
                <a:avLst/>
              </a:prstGeom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Plastics and waste tyres </a:t>
                </a:r>
                <a:endParaRPr lang="en-GB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259305" y="770021"/>
                <a:ext cx="1286903" cy="674316"/>
              </a:xfrm>
              <a:prstGeom prst="roundRect">
                <a:avLst/>
              </a:prstGeom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Food waste </a:t>
                </a:r>
                <a:endParaRPr lang="en-GB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740442" y="1540042"/>
                <a:ext cx="1087398" cy="48261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Liquid Fuel</a:t>
                </a:r>
                <a:endParaRPr lang="en-GB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V="1">
                <a:off x="4371473" y="1347537"/>
                <a:ext cx="368074" cy="483196"/>
              </a:xfrm>
              <a:prstGeom prst="straightConnector1">
                <a:avLst/>
              </a:prstGeom>
              <a:noFill/>
              <a:ln w="19050" cap="flat">
                <a:solidFill>
                  <a:srgbClr val="0070C0"/>
                </a:solidFill>
                <a:prstDash val="dash"/>
                <a:miter lim="400000"/>
                <a:headEnd type="triangle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2" name="Rounded Rectangle 21"/>
              <p:cNvSpPr/>
              <p:nvPr/>
            </p:nvSpPr>
            <p:spPr>
              <a:xfrm>
                <a:off x="4740442" y="1026695"/>
                <a:ext cx="1086532" cy="42235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Gas</a:t>
                </a:r>
                <a:r>
                  <a:rPr lang="en-GB" sz="1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5823284" y="2871537"/>
                <a:ext cx="504031" cy="0"/>
              </a:xfrm>
              <a:prstGeom prst="straightConnector1">
                <a:avLst/>
              </a:prstGeom>
              <a:noFill/>
              <a:ln w="19050" cap="flat">
                <a:solidFill>
                  <a:srgbClr val="0070C0"/>
                </a:solidFill>
                <a:prstDash val="dash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4371473" y="2245895"/>
                <a:ext cx="403928" cy="440729"/>
              </a:xfrm>
              <a:prstGeom prst="straightConnector1">
                <a:avLst/>
              </a:prstGeom>
              <a:noFill/>
              <a:ln w="19050" cap="flat">
                <a:solidFill>
                  <a:srgbClr val="0070C0"/>
                </a:solidFill>
                <a:prstDash val="dash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4371473" y="2085474"/>
                <a:ext cx="361864" cy="126260"/>
              </a:xfrm>
              <a:prstGeom prst="straightConnector1">
                <a:avLst/>
              </a:prstGeom>
              <a:noFill/>
              <a:ln w="19050" cap="flat">
                <a:solidFill>
                  <a:srgbClr val="0070C0"/>
                </a:solidFill>
                <a:prstDash val="dash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6" name="Rounded Rectangle 25"/>
              <p:cNvSpPr/>
              <p:nvPr/>
            </p:nvSpPr>
            <p:spPr>
              <a:xfrm>
                <a:off x="0" y="1700271"/>
                <a:ext cx="999043" cy="70612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Drying to 20% </a:t>
                </a:r>
                <a:r>
                  <a:rPr lang="en-GB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V="1">
                <a:off x="2566736" y="2245895"/>
                <a:ext cx="654024" cy="672584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ounded Rectangle 27"/>
              <p:cNvSpPr/>
              <p:nvPr/>
            </p:nvSpPr>
            <p:spPr>
              <a:xfrm>
                <a:off x="4788754" y="2687053"/>
                <a:ext cx="1042736" cy="417095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Char</a:t>
                </a:r>
                <a:endParaRPr lang="en-GB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208294" y="1347537"/>
                <a:ext cx="1524000" cy="74618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Hot water/ heat </a:t>
                </a:r>
                <a:r>
                  <a:rPr lang="en-GB" sz="2000" dirty="0" smtClean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production</a:t>
                </a:r>
                <a:endParaRPr lang="en-GB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5823284" y="1267327"/>
                <a:ext cx="344905" cy="178725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5823284" y="2021306"/>
                <a:ext cx="344805" cy="29681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5823284" y="1772653"/>
                <a:ext cx="385010" cy="0"/>
              </a:xfrm>
              <a:prstGeom prst="straightConnector1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ounded Rectangle 32"/>
              <p:cNvSpPr/>
              <p:nvPr/>
            </p:nvSpPr>
            <p:spPr>
              <a:xfrm>
                <a:off x="6360694" y="2671011"/>
                <a:ext cx="1291390" cy="55291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Direct sale.   </a:t>
                </a:r>
                <a:endParaRPr lang="en-GB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1002631" y="2085474"/>
                <a:ext cx="348681" cy="0"/>
              </a:xfrm>
              <a:prstGeom prst="straightConnector1">
                <a:avLst/>
              </a:prstGeom>
              <a:ln w="28575">
                <a:solidFill>
                  <a:schemeClr val="accent6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376990" y="1636294"/>
              <a:ext cx="4957010" cy="1291390"/>
              <a:chOff x="0" y="0"/>
              <a:chExt cx="4957010" cy="129139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0" y="1283369"/>
                <a:ext cx="4948990" cy="8021"/>
              </a:xfrm>
              <a:prstGeom prst="straightConnector1">
                <a:avLst/>
              </a:prstGeom>
              <a:ln w="9525"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4948989" y="689811"/>
                <a:ext cx="8021" cy="585648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0" y="0"/>
                <a:ext cx="0" cy="1274496"/>
              </a:xfrm>
              <a:prstGeom prst="straightConnector1">
                <a:avLst/>
              </a:prstGeom>
              <a:ln w="9525"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50827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466559"/>
              </p:ext>
            </p:extLst>
          </p:nvPr>
        </p:nvGraphicFramePr>
        <p:xfrm>
          <a:off x="1424791" y="316604"/>
          <a:ext cx="6106160" cy="2824766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3053080"/>
                <a:gridCol w="1526032"/>
                <a:gridCol w="1527048"/>
              </a:tblGrid>
              <a:tr h="56102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Table 7.2 Returns Community Model $000 p.a</a:t>
                      </a:r>
                      <a:r>
                        <a:rPr lang="en-NZ" sz="2000" dirty="0" smtClean="0">
                          <a:effectLst/>
                        </a:rPr>
                        <a:t>.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 smtClean="0">
                          <a:effectLst/>
                        </a:rPr>
                        <a:t>$100 per MW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1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Hot water/air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Electricity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</a:tr>
              <a:tr h="6389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Commercial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20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-92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</a:tr>
              <a:tr h="6389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Community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209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117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667698"/>
              </p:ext>
            </p:extLst>
          </p:nvPr>
        </p:nvGraphicFramePr>
        <p:xfrm>
          <a:off x="1424791" y="3428999"/>
          <a:ext cx="6106160" cy="3014550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3053080"/>
                <a:gridCol w="1526032"/>
                <a:gridCol w="1527048"/>
              </a:tblGrid>
              <a:tr h="64434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Table 7.4 Returns Community Model $000 p.a</a:t>
                      </a:r>
                      <a:r>
                        <a:rPr lang="en-NZ" sz="2000" dirty="0" smtClean="0">
                          <a:effectLst/>
                        </a:rPr>
                        <a:t>.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 smtClean="0">
                          <a:effectLst/>
                        </a:rPr>
                        <a:t>$150 per MW 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44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Hot water/air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Electricity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</a:tr>
              <a:tr h="733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Commercial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107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- 10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</a:tr>
              <a:tr h="733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Community 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297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199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-30480" y="-53314"/>
            <a:ext cx="1148080" cy="6911314"/>
            <a:chOff x="-30480" y="-53314"/>
            <a:chExt cx="1148080" cy="6911314"/>
          </a:xfrm>
        </p:grpSpPr>
        <p:sp>
          <p:nvSpPr>
            <p:cNvPr id="7" name="Freeform 6"/>
            <p:cNvSpPr/>
            <p:nvPr/>
          </p:nvSpPr>
          <p:spPr>
            <a:xfrm>
              <a:off x="-30480" y="-53314"/>
              <a:ext cx="640080" cy="3149600"/>
            </a:xfrm>
            <a:custGeom>
              <a:avLst/>
              <a:gdLst>
                <a:gd name="connsiteX0" fmla="*/ 0 w 640080"/>
                <a:gd name="connsiteY0" fmla="*/ 30480 h 3149600"/>
                <a:gd name="connsiteX1" fmla="*/ 640080 w 640080"/>
                <a:gd name="connsiteY1" fmla="*/ 0 h 3149600"/>
                <a:gd name="connsiteX2" fmla="*/ 20320 w 640080"/>
                <a:gd name="connsiteY2" fmla="*/ 3149600 h 3149600"/>
                <a:gd name="connsiteX3" fmla="*/ 0 w 640080"/>
                <a:gd name="connsiteY3" fmla="*/ 3048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3149600">
                  <a:moveTo>
                    <a:pt x="0" y="30480"/>
                  </a:moveTo>
                  <a:lnTo>
                    <a:pt x="640080" y="0"/>
                  </a:lnTo>
                  <a:lnTo>
                    <a:pt x="20320" y="3149600"/>
                  </a:lnTo>
                  <a:cubicBezTo>
                    <a:pt x="16933" y="2113280"/>
                    <a:pt x="13547" y="1076960"/>
                    <a:pt x="0" y="3048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ight Triangle 7"/>
            <p:cNvSpPr/>
            <p:nvPr/>
          </p:nvSpPr>
          <p:spPr>
            <a:xfrm>
              <a:off x="0" y="0"/>
              <a:ext cx="1117600" cy="6858000"/>
            </a:xfrm>
            <a:prstGeom prst="rt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228729" y="0"/>
            <a:ext cx="1963271" cy="6858000"/>
            <a:chOff x="10259209" y="0"/>
            <a:chExt cx="1963271" cy="68580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4400" y="0"/>
              <a:ext cx="1148080" cy="6858000"/>
              <a:chOff x="11074400" y="0"/>
              <a:chExt cx="1148080" cy="6858000"/>
            </a:xfrm>
          </p:grpSpPr>
          <p:sp>
            <p:nvSpPr>
              <p:cNvPr id="12" name="Right Triangle 11"/>
              <p:cNvSpPr/>
              <p:nvPr/>
            </p:nvSpPr>
            <p:spPr>
              <a:xfrm rot="10800000">
                <a:off x="11074400" y="0"/>
                <a:ext cx="1117600" cy="6858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11521440" y="2814320"/>
                <a:ext cx="701040" cy="4043680"/>
              </a:xfrm>
              <a:custGeom>
                <a:avLst/>
                <a:gdLst>
                  <a:gd name="connsiteX0" fmla="*/ 670560 w 701040"/>
                  <a:gd name="connsiteY0" fmla="*/ 0 h 4023360"/>
                  <a:gd name="connsiteX1" fmla="*/ 0 w 701040"/>
                  <a:gd name="connsiteY1" fmla="*/ 4023360 h 4023360"/>
                  <a:gd name="connsiteX2" fmla="*/ 701040 w 701040"/>
                  <a:gd name="connsiteY2" fmla="*/ 4003040 h 4023360"/>
                  <a:gd name="connsiteX3" fmla="*/ 670560 w 701040"/>
                  <a:gd name="connsiteY3" fmla="*/ 81280 h 40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040" h="4023360">
                    <a:moveTo>
                      <a:pt x="670560" y="0"/>
                    </a:moveTo>
                    <a:lnTo>
                      <a:pt x="0" y="4023360"/>
                    </a:lnTo>
                    <a:lnTo>
                      <a:pt x="701040" y="4003040"/>
                    </a:lnTo>
                    <a:lnTo>
                      <a:pt x="670560" y="81280"/>
                    </a:ln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1" name="Picture 10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209" y="6257365"/>
              <a:ext cx="1963271" cy="60063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178800" y="1178560"/>
            <a:ext cx="33121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No change in landfill charges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Can also increase throughput – at 150% commercially viable – caution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Certain market –</a:t>
            </a:r>
            <a:r>
              <a:rPr lang="en-GB" sz="2400" dirty="0" err="1" smtClean="0"/>
              <a:t>eg</a:t>
            </a:r>
            <a:r>
              <a:rPr lang="en-GB" sz="2400" dirty="0" smtClean="0"/>
              <a:t> use of chars as substitute for wood pellets – </a:t>
            </a:r>
            <a:r>
              <a:rPr lang="en-GB" sz="2400" dirty="0" err="1" smtClean="0"/>
              <a:t>ghg</a:t>
            </a:r>
            <a:r>
              <a:rPr lang="en-GB" sz="2400" dirty="0" smtClean="0"/>
              <a:t> emissions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831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140175"/>
            <a:ext cx="10515600" cy="936785"/>
          </a:xfrm>
        </p:spPr>
        <p:txBody>
          <a:bodyPr/>
          <a:lstStyle/>
          <a:p>
            <a:pPr algn="ctr"/>
            <a:r>
              <a:rPr lang="en-GB" b="1" dirty="0" smtClean="0"/>
              <a:t>Environmental Considerations</a:t>
            </a:r>
            <a:endParaRPr lang="en-GB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-30480" y="-53314"/>
            <a:ext cx="1148080" cy="6911314"/>
            <a:chOff x="-30480" y="-53314"/>
            <a:chExt cx="1148080" cy="6911314"/>
          </a:xfrm>
        </p:grpSpPr>
        <p:sp>
          <p:nvSpPr>
            <p:cNvPr id="5" name="Freeform 4"/>
            <p:cNvSpPr/>
            <p:nvPr/>
          </p:nvSpPr>
          <p:spPr>
            <a:xfrm>
              <a:off x="-30480" y="-53314"/>
              <a:ext cx="640080" cy="3149600"/>
            </a:xfrm>
            <a:custGeom>
              <a:avLst/>
              <a:gdLst>
                <a:gd name="connsiteX0" fmla="*/ 0 w 640080"/>
                <a:gd name="connsiteY0" fmla="*/ 30480 h 3149600"/>
                <a:gd name="connsiteX1" fmla="*/ 640080 w 640080"/>
                <a:gd name="connsiteY1" fmla="*/ 0 h 3149600"/>
                <a:gd name="connsiteX2" fmla="*/ 20320 w 640080"/>
                <a:gd name="connsiteY2" fmla="*/ 3149600 h 3149600"/>
                <a:gd name="connsiteX3" fmla="*/ 0 w 640080"/>
                <a:gd name="connsiteY3" fmla="*/ 3048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3149600">
                  <a:moveTo>
                    <a:pt x="0" y="30480"/>
                  </a:moveTo>
                  <a:lnTo>
                    <a:pt x="640080" y="0"/>
                  </a:lnTo>
                  <a:lnTo>
                    <a:pt x="20320" y="3149600"/>
                  </a:lnTo>
                  <a:cubicBezTo>
                    <a:pt x="16933" y="2113280"/>
                    <a:pt x="13547" y="1076960"/>
                    <a:pt x="0" y="3048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0" y="0"/>
              <a:ext cx="1117600" cy="6858000"/>
            </a:xfrm>
            <a:prstGeom prst="rt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28729" y="0"/>
            <a:ext cx="1963271" cy="6858000"/>
            <a:chOff x="10259209" y="0"/>
            <a:chExt cx="1963271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11074400" y="0"/>
              <a:ext cx="1148080" cy="6858000"/>
              <a:chOff x="11074400" y="0"/>
              <a:chExt cx="1148080" cy="6858000"/>
            </a:xfrm>
          </p:grpSpPr>
          <p:sp>
            <p:nvSpPr>
              <p:cNvPr id="10" name="Right Triangle 9"/>
              <p:cNvSpPr/>
              <p:nvPr/>
            </p:nvSpPr>
            <p:spPr>
              <a:xfrm rot="10800000">
                <a:off x="11074400" y="0"/>
                <a:ext cx="1117600" cy="6858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1521440" y="2814320"/>
                <a:ext cx="701040" cy="4043680"/>
              </a:xfrm>
              <a:custGeom>
                <a:avLst/>
                <a:gdLst>
                  <a:gd name="connsiteX0" fmla="*/ 670560 w 701040"/>
                  <a:gd name="connsiteY0" fmla="*/ 0 h 4023360"/>
                  <a:gd name="connsiteX1" fmla="*/ 0 w 701040"/>
                  <a:gd name="connsiteY1" fmla="*/ 4023360 h 4023360"/>
                  <a:gd name="connsiteX2" fmla="*/ 701040 w 701040"/>
                  <a:gd name="connsiteY2" fmla="*/ 4003040 h 4023360"/>
                  <a:gd name="connsiteX3" fmla="*/ 670560 w 701040"/>
                  <a:gd name="connsiteY3" fmla="*/ 81280 h 40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040" h="4023360">
                    <a:moveTo>
                      <a:pt x="670560" y="0"/>
                    </a:moveTo>
                    <a:lnTo>
                      <a:pt x="0" y="4023360"/>
                    </a:lnTo>
                    <a:lnTo>
                      <a:pt x="701040" y="4003040"/>
                    </a:lnTo>
                    <a:lnTo>
                      <a:pt x="670560" y="81280"/>
                    </a:ln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9" name="Picture 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209" y="6257365"/>
              <a:ext cx="1963271" cy="600635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564640" y="5513102"/>
            <a:ext cx="924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400" dirty="0" smtClean="0">
                <a:effectLst/>
                <a:latin typeface="Calibri" panose="020F0502020204030204" pitchFamily="34" charset="0"/>
                <a:ea typeface="Helvetica Neue Light"/>
                <a:cs typeface="Calibri" panose="020F0502020204030204" pitchFamily="34" charset="0"/>
              </a:rPr>
              <a:t>https://www.volker-quaschning.de/datserv/CO2-spez/index_e.php; </a:t>
            </a:r>
          </a:p>
          <a:p>
            <a:r>
              <a:rPr lang="en-NZ" sz="1400" dirty="0" smtClean="0">
                <a:effectLst/>
                <a:latin typeface="Calibri" panose="020F0502020204030204" pitchFamily="34" charset="0"/>
                <a:ea typeface="Helvetica Neue Light"/>
                <a:cs typeface="Calibri" panose="020F0502020204030204" pitchFamily="34" charset="0"/>
              </a:rPr>
              <a:t>https://www.eecabusiness.govt.nz/tools/wood-energy-calculators/co2-emission-calculator/ accessed 17 April 2020.</a:t>
            </a:r>
            <a:endParaRPr lang="en-GB" sz="1400" dirty="0">
              <a:effectLst/>
              <a:latin typeface="Calibri" panose="020F0502020204030204" pitchFamily="34" charset="0"/>
              <a:ea typeface="Helvetica Neue Light"/>
              <a:cs typeface="Calibri" panose="020F0502020204030204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084470"/>
              </p:ext>
            </p:extLst>
          </p:nvPr>
        </p:nvGraphicFramePr>
        <p:xfrm>
          <a:off x="975360" y="977926"/>
          <a:ext cx="10515600" cy="4236719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550865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Table 8:  Comparison of Greenhouse Gas Emissions by Energy Type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521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Comparator Fuel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kg CO</a:t>
                      </a:r>
                      <a:r>
                        <a:rPr lang="en-NZ" sz="2400" baseline="-25000" dirty="0">
                          <a:effectLst/>
                        </a:rPr>
                        <a:t>2</a:t>
                      </a:r>
                      <a:r>
                        <a:rPr lang="en-NZ" sz="2400" dirty="0">
                          <a:effectLst/>
                        </a:rPr>
                        <a:t>-e /GJ 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Otaki Waste to Energy Fuel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Composition: % biofuel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kg CO</a:t>
                      </a:r>
                      <a:r>
                        <a:rPr lang="en-NZ" sz="2400" baseline="-25000">
                          <a:effectLst/>
                        </a:rPr>
                        <a:t>2</a:t>
                      </a:r>
                      <a:r>
                        <a:rPr lang="en-NZ" sz="2400">
                          <a:effectLst/>
                        </a:rPr>
                        <a:t>-e /GJ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</a:tr>
              <a:tr h="5467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Coal/lignite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~100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Pyrolysis Char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~ 72%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~30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5467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Diesel/gasoline 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~  72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Pyrolysis Liquid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~ 58%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~30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5467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LPG/CH</a:t>
                      </a:r>
                      <a:r>
                        <a:rPr lang="en-NZ" sz="2400" baseline="-25000">
                          <a:effectLst/>
                        </a:rPr>
                        <a:t>4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~  60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Anaerobic Gas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~ 79%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~ 13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5467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5467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NZ electricity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~ 38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3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What will cover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530" y="1725296"/>
            <a:ext cx="7266940" cy="4351338"/>
          </a:xfrm>
        </p:spPr>
        <p:txBody>
          <a:bodyPr/>
          <a:lstStyle/>
          <a:p>
            <a:r>
              <a:rPr lang="en-GB" sz="3600" dirty="0" smtClean="0"/>
              <a:t>Concept </a:t>
            </a:r>
          </a:p>
          <a:p>
            <a:r>
              <a:rPr lang="en-GB" sz="3600" dirty="0" smtClean="0"/>
              <a:t>Technical Aspects and Findings </a:t>
            </a:r>
          </a:p>
          <a:p>
            <a:r>
              <a:rPr lang="en-GB" sz="3600" dirty="0" smtClean="0"/>
              <a:t>Economic Feasibility  </a:t>
            </a:r>
          </a:p>
          <a:p>
            <a:r>
              <a:rPr lang="en-GB" sz="3600" dirty="0" smtClean="0"/>
              <a:t>Environmental Implications</a:t>
            </a:r>
          </a:p>
          <a:p>
            <a:r>
              <a:rPr lang="en-GB" sz="3600" dirty="0" smtClean="0"/>
              <a:t>Conclusions </a:t>
            </a:r>
          </a:p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-30480" y="-53314"/>
            <a:ext cx="1148080" cy="6911314"/>
            <a:chOff x="-30480" y="-53314"/>
            <a:chExt cx="1148080" cy="6911314"/>
          </a:xfrm>
          <a:solidFill>
            <a:schemeClr val="accent5"/>
          </a:solidFill>
        </p:grpSpPr>
        <p:sp>
          <p:nvSpPr>
            <p:cNvPr id="8" name="Freeform 7"/>
            <p:cNvSpPr/>
            <p:nvPr/>
          </p:nvSpPr>
          <p:spPr>
            <a:xfrm>
              <a:off x="-30480" y="-53314"/>
              <a:ext cx="640080" cy="3149600"/>
            </a:xfrm>
            <a:custGeom>
              <a:avLst/>
              <a:gdLst>
                <a:gd name="connsiteX0" fmla="*/ 0 w 640080"/>
                <a:gd name="connsiteY0" fmla="*/ 30480 h 3149600"/>
                <a:gd name="connsiteX1" fmla="*/ 640080 w 640080"/>
                <a:gd name="connsiteY1" fmla="*/ 0 h 3149600"/>
                <a:gd name="connsiteX2" fmla="*/ 20320 w 640080"/>
                <a:gd name="connsiteY2" fmla="*/ 3149600 h 3149600"/>
                <a:gd name="connsiteX3" fmla="*/ 0 w 640080"/>
                <a:gd name="connsiteY3" fmla="*/ 3048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3149600">
                  <a:moveTo>
                    <a:pt x="0" y="30480"/>
                  </a:moveTo>
                  <a:lnTo>
                    <a:pt x="640080" y="0"/>
                  </a:lnTo>
                  <a:lnTo>
                    <a:pt x="20320" y="3149600"/>
                  </a:lnTo>
                  <a:cubicBezTo>
                    <a:pt x="16933" y="2113280"/>
                    <a:pt x="13547" y="1076960"/>
                    <a:pt x="0" y="3048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ight Triangle 8"/>
            <p:cNvSpPr/>
            <p:nvPr/>
          </p:nvSpPr>
          <p:spPr>
            <a:xfrm>
              <a:off x="0" y="0"/>
              <a:ext cx="1117600" cy="6858000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59209" y="0"/>
            <a:ext cx="1963271" cy="6858000"/>
            <a:chOff x="10259209" y="0"/>
            <a:chExt cx="1963271" cy="68580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4400" y="0"/>
              <a:ext cx="1148080" cy="6858000"/>
              <a:chOff x="11074400" y="0"/>
              <a:chExt cx="1148080" cy="6858000"/>
            </a:xfrm>
          </p:grpSpPr>
          <p:sp>
            <p:nvSpPr>
              <p:cNvPr id="11" name="Right Triangle 10"/>
              <p:cNvSpPr/>
              <p:nvPr/>
            </p:nvSpPr>
            <p:spPr>
              <a:xfrm rot="10800000">
                <a:off x="11074400" y="0"/>
                <a:ext cx="1117600" cy="6858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11521440" y="2814320"/>
                <a:ext cx="701040" cy="4043680"/>
              </a:xfrm>
              <a:custGeom>
                <a:avLst/>
                <a:gdLst>
                  <a:gd name="connsiteX0" fmla="*/ 670560 w 701040"/>
                  <a:gd name="connsiteY0" fmla="*/ 0 h 4023360"/>
                  <a:gd name="connsiteX1" fmla="*/ 0 w 701040"/>
                  <a:gd name="connsiteY1" fmla="*/ 4023360 h 4023360"/>
                  <a:gd name="connsiteX2" fmla="*/ 701040 w 701040"/>
                  <a:gd name="connsiteY2" fmla="*/ 4003040 h 4023360"/>
                  <a:gd name="connsiteX3" fmla="*/ 670560 w 701040"/>
                  <a:gd name="connsiteY3" fmla="*/ 81280 h 40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040" h="4023360">
                    <a:moveTo>
                      <a:pt x="670560" y="0"/>
                    </a:moveTo>
                    <a:lnTo>
                      <a:pt x="0" y="4023360"/>
                    </a:lnTo>
                    <a:lnTo>
                      <a:pt x="701040" y="4003040"/>
                    </a:lnTo>
                    <a:lnTo>
                      <a:pt x="670560" y="81280"/>
                    </a:ln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" name="Pictur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209" y="6257365"/>
              <a:ext cx="1963271" cy="600635"/>
            </a:xfrm>
            <a:prstGeom prst="rect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641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140175"/>
            <a:ext cx="10515600" cy="936785"/>
          </a:xfrm>
        </p:spPr>
        <p:txBody>
          <a:bodyPr/>
          <a:lstStyle/>
          <a:p>
            <a:pPr algn="ctr"/>
            <a:r>
              <a:rPr lang="en-GB" b="1" dirty="0" smtClean="0"/>
              <a:t>Environmental Considerations</a:t>
            </a:r>
            <a:endParaRPr lang="en-GB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-30480" y="-53314"/>
            <a:ext cx="1148080" cy="6911314"/>
            <a:chOff x="-30480" y="-53314"/>
            <a:chExt cx="1148080" cy="6911314"/>
          </a:xfrm>
        </p:grpSpPr>
        <p:sp>
          <p:nvSpPr>
            <p:cNvPr id="5" name="Freeform 4"/>
            <p:cNvSpPr/>
            <p:nvPr/>
          </p:nvSpPr>
          <p:spPr>
            <a:xfrm>
              <a:off x="-30480" y="-53314"/>
              <a:ext cx="640080" cy="3149600"/>
            </a:xfrm>
            <a:custGeom>
              <a:avLst/>
              <a:gdLst>
                <a:gd name="connsiteX0" fmla="*/ 0 w 640080"/>
                <a:gd name="connsiteY0" fmla="*/ 30480 h 3149600"/>
                <a:gd name="connsiteX1" fmla="*/ 640080 w 640080"/>
                <a:gd name="connsiteY1" fmla="*/ 0 h 3149600"/>
                <a:gd name="connsiteX2" fmla="*/ 20320 w 640080"/>
                <a:gd name="connsiteY2" fmla="*/ 3149600 h 3149600"/>
                <a:gd name="connsiteX3" fmla="*/ 0 w 640080"/>
                <a:gd name="connsiteY3" fmla="*/ 3048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3149600">
                  <a:moveTo>
                    <a:pt x="0" y="30480"/>
                  </a:moveTo>
                  <a:lnTo>
                    <a:pt x="640080" y="0"/>
                  </a:lnTo>
                  <a:lnTo>
                    <a:pt x="20320" y="3149600"/>
                  </a:lnTo>
                  <a:cubicBezTo>
                    <a:pt x="16933" y="2113280"/>
                    <a:pt x="13547" y="1076960"/>
                    <a:pt x="0" y="3048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0" y="0"/>
              <a:ext cx="1117600" cy="6858000"/>
            </a:xfrm>
            <a:prstGeom prst="rt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28729" y="0"/>
            <a:ext cx="1963271" cy="6858000"/>
            <a:chOff x="10259209" y="0"/>
            <a:chExt cx="1963271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11074400" y="0"/>
              <a:ext cx="1148080" cy="6858000"/>
              <a:chOff x="11074400" y="0"/>
              <a:chExt cx="1148080" cy="6858000"/>
            </a:xfrm>
          </p:grpSpPr>
          <p:sp>
            <p:nvSpPr>
              <p:cNvPr id="10" name="Right Triangle 9"/>
              <p:cNvSpPr/>
              <p:nvPr/>
            </p:nvSpPr>
            <p:spPr>
              <a:xfrm rot="10800000">
                <a:off x="11074400" y="0"/>
                <a:ext cx="1117600" cy="6858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1521440" y="2814320"/>
                <a:ext cx="701040" cy="4043680"/>
              </a:xfrm>
              <a:custGeom>
                <a:avLst/>
                <a:gdLst>
                  <a:gd name="connsiteX0" fmla="*/ 670560 w 701040"/>
                  <a:gd name="connsiteY0" fmla="*/ 0 h 4023360"/>
                  <a:gd name="connsiteX1" fmla="*/ 0 w 701040"/>
                  <a:gd name="connsiteY1" fmla="*/ 4023360 h 4023360"/>
                  <a:gd name="connsiteX2" fmla="*/ 701040 w 701040"/>
                  <a:gd name="connsiteY2" fmla="*/ 4003040 h 4023360"/>
                  <a:gd name="connsiteX3" fmla="*/ 670560 w 701040"/>
                  <a:gd name="connsiteY3" fmla="*/ 81280 h 40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040" h="4023360">
                    <a:moveTo>
                      <a:pt x="670560" y="0"/>
                    </a:moveTo>
                    <a:lnTo>
                      <a:pt x="0" y="4023360"/>
                    </a:lnTo>
                    <a:lnTo>
                      <a:pt x="701040" y="4003040"/>
                    </a:lnTo>
                    <a:lnTo>
                      <a:pt x="670560" y="81280"/>
                    </a:ln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9" name="Picture 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209" y="6257365"/>
              <a:ext cx="1963271" cy="600635"/>
            </a:xfrm>
            <a:prstGeom prst="rect">
              <a:avLst/>
            </a:prstGeom>
          </p:spPr>
        </p:pic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793366"/>
              </p:ext>
            </p:extLst>
          </p:nvPr>
        </p:nvGraphicFramePr>
        <p:xfrm>
          <a:off x="2152725" y="1157420"/>
          <a:ext cx="8483600" cy="5099945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696720"/>
                <a:gridCol w="1696720"/>
                <a:gridCol w="1696720"/>
                <a:gridCol w="1696720"/>
                <a:gridCol w="1696720"/>
              </a:tblGrid>
              <a:tr h="485827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b="1" dirty="0">
                          <a:solidFill>
                            <a:schemeClr val="tx1"/>
                          </a:solidFill>
                          <a:effectLst/>
                        </a:rPr>
                        <a:t>Table 9:  Annual GHG reduction from use of Otaki fuels (t CO</a:t>
                      </a:r>
                      <a:r>
                        <a:rPr lang="en-NZ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NZ" sz="2000" b="1" dirty="0">
                          <a:solidFill>
                            <a:schemeClr val="tx1"/>
                          </a:solidFill>
                          <a:effectLst/>
                        </a:rPr>
                        <a:t>-e)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46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Comparator Fuel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GJ </a:t>
                      </a:r>
                      <a:r>
                        <a:rPr lang="en-NZ" sz="2000" dirty="0" err="1">
                          <a:effectLst/>
                        </a:rPr>
                        <a:t>pd</a:t>
                      </a:r>
                      <a:r>
                        <a:rPr lang="en-NZ" sz="2000" dirty="0">
                          <a:effectLst/>
                        </a:rPr>
                        <a:t> replaced (Table 5)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Fossil fuel GHG kg CO2-e </a:t>
                      </a:r>
                      <a:r>
                        <a:rPr lang="en-NZ" sz="2000" dirty="0" err="1">
                          <a:effectLst/>
                        </a:rPr>
                        <a:t>pd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Otaki fuel GHG kg CO2-e pd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 smtClean="0">
                          <a:effectLst/>
                        </a:rPr>
                        <a:t>Emissions</a:t>
                      </a:r>
                      <a:r>
                        <a:rPr lang="en-NZ" sz="2000" baseline="0" dirty="0" smtClean="0">
                          <a:effectLst/>
                        </a:rPr>
                        <a:t> reduction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 smtClean="0">
                          <a:effectLst/>
                        </a:rPr>
                        <a:t>kg </a:t>
                      </a:r>
                      <a:r>
                        <a:rPr lang="en-NZ" sz="2000" dirty="0">
                          <a:effectLst/>
                        </a:rPr>
                        <a:t>CO</a:t>
                      </a:r>
                      <a:r>
                        <a:rPr lang="en-NZ" sz="2000" baseline="-25000" dirty="0">
                          <a:effectLst/>
                        </a:rPr>
                        <a:t>2</a:t>
                      </a:r>
                      <a:r>
                        <a:rPr lang="en-NZ" sz="2000" dirty="0">
                          <a:effectLst/>
                        </a:rPr>
                        <a:t>-e 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</a:tr>
              <a:tr h="485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Coal/lignite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13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1,300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390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~30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</a:tr>
              <a:tr h="485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Diesel/gasoline 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17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1,224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367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~30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</a:tr>
              <a:tr h="485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LPG/CH</a:t>
                      </a:r>
                      <a:r>
                        <a:rPr lang="en-NZ" sz="2000" baseline="-25000">
                          <a:effectLst/>
                        </a:rPr>
                        <a:t>4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4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240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31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~ 13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</a:tr>
              <a:tr h="485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Total pd kg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 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2,764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788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1,976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</a:tr>
              <a:tr h="485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 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 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 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 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 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</a:tr>
              <a:tr h="485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Total pa tonnes*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 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</a:rPr>
                        <a:t>908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</a:rPr>
                        <a:t>259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 smtClean="0">
                          <a:effectLst/>
                        </a:rPr>
                        <a:t>649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 smtClean="0">
                          <a:effectLst/>
                        </a:rPr>
                        <a:t>(64 tonnes)</a:t>
                      </a:r>
                      <a:r>
                        <a:rPr lang="en-NZ" sz="2000" baseline="0" dirty="0" smtClean="0">
                          <a:effectLst/>
                        </a:rPr>
                        <a:t> 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Helvetica Neue Light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9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791"/>
            <a:ext cx="10515600" cy="936785"/>
          </a:xfrm>
        </p:spPr>
        <p:txBody>
          <a:bodyPr/>
          <a:lstStyle/>
          <a:p>
            <a:pPr algn="ctr"/>
            <a:r>
              <a:rPr lang="en-GB" b="1" dirty="0" smtClean="0"/>
              <a:t>Environmental Considerations</a:t>
            </a:r>
            <a:endParaRPr lang="en-GB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-30480" y="-53314"/>
            <a:ext cx="1148080" cy="6911314"/>
            <a:chOff x="-30480" y="-53314"/>
            <a:chExt cx="1148080" cy="6911314"/>
          </a:xfrm>
        </p:grpSpPr>
        <p:sp>
          <p:nvSpPr>
            <p:cNvPr id="5" name="Freeform 4"/>
            <p:cNvSpPr/>
            <p:nvPr/>
          </p:nvSpPr>
          <p:spPr>
            <a:xfrm>
              <a:off x="-30480" y="-53314"/>
              <a:ext cx="640080" cy="3149600"/>
            </a:xfrm>
            <a:custGeom>
              <a:avLst/>
              <a:gdLst>
                <a:gd name="connsiteX0" fmla="*/ 0 w 640080"/>
                <a:gd name="connsiteY0" fmla="*/ 30480 h 3149600"/>
                <a:gd name="connsiteX1" fmla="*/ 640080 w 640080"/>
                <a:gd name="connsiteY1" fmla="*/ 0 h 3149600"/>
                <a:gd name="connsiteX2" fmla="*/ 20320 w 640080"/>
                <a:gd name="connsiteY2" fmla="*/ 3149600 h 3149600"/>
                <a:gd name="connsiteX3" fmla="*/ 0 w 640080"/>
                <a:gd name="connsiteY3" fmla="*/ 3048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3149600">
                  <a:moveTo>
                    <a:pt x="0" y="30480"/>
                  </a:moveTo>
                  <a:lnTo>
                    <a:pt x="640080" y="0"/>
                  </a:lnTo>
                  <a:lnTo>
                    <a:pt x="20320" y="3149600"/>
                  </a:lnTo>
                  <a:cubicBezTo>
                    <a:pt x="16933" y="2113280"/>
                    <a:pt x="13547" y="1076960"/>
                    <a:pt x="0" y="3048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0" y="0"/>
              <a:ext cx="1117600" cy="6858000"/>
            </a:xfrm>
            <a:prstGeom prst="rt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28729" y="0"/>
            <a:ext cx="1963271" cy="6858000"/>
            <a:chOff x="10259209" y="0"/>
            <a:chExt cx="1963271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11074400" y="0"/>
              <a:ext cx="1148080" cy="6858000"/>
              <a:chOff x="11074400" y="0"/>
              <a:chExt cx="1148080" cy="6858000"/>
            </a:xfrm>
          </p:grpSpPr>
          <p:sp>
            <p:nvSpPr>
              <p:cNvPr id="10" name="Right Triangle 9"/>
              <p:cNvSpPr/>
              <p:nvPr/>
            </p:nvSpPr>
            <p:spPr>
              <a:xfrm rot="10800000">
                <a:off x="11074400" y="0"/>
                <a:ext cx="1117600" cy="6858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1521440" y="2814320"/>
                <a:ext cx="701040" cy="4043680"/>
              </a:xfrm>
              <a:custGeom>
                <a:avLst/>
                <a:gdLst>
                  <a:gd name="connsiteX0" fmla="*/ 670560 w 701040"/>
                  <a:gd name="connsiteY0" fmla="*/ 0 h 4023360"/>
                  <a:gd name="connsiteX1" fmla="*/ 0 w 701040"/>
                  <a:gd name="connsiteY1" fmla="*/ 4023360 h 4023360"/>
                  <a:gd name="connsiteX2" fmla="*/ 701040 w 701040"/>
                  <a:gd name="connsiteY2" fmla="*/ 4003040 h 4023360"/>
                  <a:gd name="connsiteX3" fmla="*/ 670560 w 701040"/>
                  <a:gd name="connsiteY3" fmla="*/ 81280 h 40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040" h="4023360">
                    <a:moveTo>
                      <a:pt x="670560" y="0"/>
                    </a:moveTo>
                    <a:lnTo>
                      <a:pt x="0" y="4023360"/>
                    </a:lnTo>
                    <a:lnTo>
                      <a:pt x="701040" y="4003040"/>
                    </a:lnTo>
                    <a:lnTo>
                      <a:pt x="670560" y="81280"/>
                    </a:ln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9" name="Picture 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209" y="6257365"/>
              <a:ext cx="1963271" cy="600635"/>
            </a:xfrm>
            <a:prstGeom prst="rect">
              <a:avLst/>
            </a:prstGeom>
          </p:spPr>
        </p:pic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NZ" dirty="0" smtClean="0"/>
              <a:t>will </a:t>
            </a:r>
            <a:r>
              <a:rPr lang="en-NZ" dirty="0"/>
              <a:t>generate </a:t>
            </a:r>
            <a:r>
              <a:rPr lang="en-NZ" dirty="0" smtClean="0"/>
              <a:t>non-GHG emissions </a:t>
            </a:r>
            <a:r>
              <a:rPr lang="en-NZ" dirty="0"/>
              <a:t>to air </a:t>
            </a:r>
            <a:endParaRPr lang="en-NZ" dirty="0" smtClean="0"/>
          </a:p>
          <a:p>
            <a:r>
              <a:rPr lang="en-NZ" dirty="0" smtClean="0"/>
              <a:t>Will be similar to use of equivalent </a:t>
            </a:r>
            <a:r>
              <a:rPr lang="en-NZ" dirty="0"/>
              <a:t>fossil fuels in the case of the gaseous and liquid fuels.  </a:t>
            </a:r>
            <a:endParaRPr lang="en-GB" dirty="0"/>
          </a:p>
          <a:p>
            <a:r>
              <a:rPr lang="en-NZ" dirty="0" smtClean="0"/>
              <a:t>tyre </a:t>
            </a:r>
            <a:r>
              <a:rPr lang="en-NZ" dirty="0"/>
              <a:t>char that will be high in sulphur and potentially zinc.  </a:t>
            </a:r>
            <a:endParaRPr lang="en-NZ" dirty="0" smtClean="0"/>
          </a:p>
          <a:p>
            <a:pPr lvl="1"/>
            <a:r>
              <a:rPr lang="en-NZ" dirty="0" smtClean="0"/>
              <a:t>will </a:t>
            </a:r>
            <a:r>
              <a:rPr lang="en-NZ" dirty="0"/>
              <a:t>be within the current limits for discharges to air </a:t>
            </a:r>
            <a:r>
              <a:rPr lang="en-NZ" dirty="0" smtClean="0"/>
              <a:t>outside special air quality zones </a:t>
            </a:r>
          </a:p>
          <a:p>
            <a:pPr lvl="1"/>
            <a:r>
              <a:rPr lang="en-NZ" dirty="0" smtClean="0"/>
              <a:t>&lt; </a:t>
            </a:r>
            <a:r>
              <a:rPr lang="en-NZ" dirty="0"/>
              <a:t>50% of those from high sulphur coal.  </a:t>
            </a:r>
            <a:endParaRPr lang="en-GB" dirty="0"/>
          </a:p>
          <a:p>
            <a:endParaRPr lang="en-NZ" dirty="0" smtClean="0"/>
          </a:p>
          <a:p>
            <a:r>
              <a:rPr lang="en-NZ" dirty="0" smtClean="0"/>
              <a:t>low </a:t>
            </a:r>
            <a:r>
              <a:rPr lang="en-NZ" dirty="0"/>
              <a:t>cost ways to improve </a:t>
            </a:r>
            <a:r>
              <a:rPr lang="en-NZ" dirty="0" smtClean="0"/>
              <a:t>emissions </a:t>
            </a:r>
            <a:r>
              <a:rPr lang="en-NZ" dirty="0"/>
              <a:t>because the discharges are small point source, </a:t>
            </a:r>
            <a:endParaRPr lang="en-NZ" dirty="0" smtClean="0"/>
          </a:p>
          <a:p>
            <a:r>
              <a:rPr lang="en-NZ" dirty="0" smtClean="0"/>
              <a:t>if </a:t>
            </a:r>
            <a:r>
              <a:rPr lang="en-NZ" dirty="0"/>
              <a:t>used as a solid fuel extender will </a:t>
            </a:r>
            <a:r>
              <a:rPr lang="en-NZ" dirty="0" smtClean="0"/>
              <a:t>need to be </a:t>
            </a:r>
            <a:r>
              <a:rPr lang="en-NZ" dirty="0"/>
              <a:t>used in plant that </a:t>
            </a:r>
            <a:r>
              <a:rPr lang="en-NZ" dirty="0" smtClean="0"/>
              <a:t>has filters.</a:t>
            </a:r>
          </a:p>
          <a:p>
            <a:r>
              <a:rPr lang="en-NZ" dirty="0"/>
              <a:t>r</a:t>
            </a:r>
            <a:r>
              <a:rPr lang="en-NZ" dirty="0" smtClean="0"/>
              <a:t>emoval of all hydro carbons for use as a bio-char.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7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507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/>
              <a:t>Conclusions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17600" y="1145309"/>
            <a:ext cx="10515600" cy="520007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Viable commercially at present if focus on hot water/ air </a:t>
            </a:r>
          </a:p>
          <a:p>
            <a:r>
              <a:rPr lang="en-GB" dirty="0" smtClean="0"/>
              <a:t>Viable for community investment </a:t>
            </a:r>
          </a:p>
          <a:p>
            <a:r>
              <a:rPr lang="en-GB" dirty="0" smtClean="0"/>
              <a:t>Economics likely to improve as landfill prices increase</a:t>
            </a:r>
          </a:p>
          <a:p>
            <a:endParaRPr lang="en-GB" dirty="0"/>
          </a:p>
          <a:p>
            <a:r>
              <a:rPr lang="en-GB" dirty="0" smtClean="0"/>
              <a:t>May be a point where viable to convert energy to electricity (pricing, end of line economics) </a:t>
            </a:r>
          </a:p>
          <a:p>
            <a:r>
              <a:rPr lang="en-GB" dirty="0" smtClean="0"/>
              <a:t>Potential to grow anaerobic processes</a:t>
            </a:r>
          </a:p>
          <a:p>
            <a:pPr lvl="2"/>
            <a:r>
              <a:rPr lang="en-GB" dirty="0" smtClean="0"/>
              <a:t>challenge of separating at source</a:t>
            </a:r>
          </a:p>
          <a:p>
            <a:pPr lvl="2"/>
            <a:r>
              <a:rPr lang="en-GB" dirty="0" smtClean="0"/>
              <a:t>need end use markets in Otaki 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Transition technology in terms of GHG emissions</a:t>
            </a:r>
          </a:p>
          <a:p>
            <a:r>
              <a:rPr lang="en-GB" dirty="0" smtClean="0"/>
              <a:t>One system </a:t>
            </a:r>
            <a:r>
              <a:rPr lang="en-GB" dirty="0"/>
              <a:t>r</a:t>
            </a:r>
            <a:r>
              <a:rPr lang="en-GB" dirty="0" smtClean="0"/>
              <a:t>educes current emissions by 64 Tonnes per year </a:t>
            </a:r>
          </a:p>
          <a:p>
            <a:r>
              <a:rPr lang="en-GB" dirty="0" smtClean="0"/>
              <a:t>Avoids approx. 1000 tonnes to landfill annually from Kapiti Coast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-30480" y="-53314"/>
            <a:ext cx="1148080" cy="6911314"/>
            <a:chOff x="-30480" y="-53314"/>
            <a:chExt cx="1148080" cy="6911314"/>
          </a:xfrm>
        </p:grpSpPr>
        <p:sp>
          <p:nvSpPr>
            <p:cNvPr id="6" name="Freeform 5"/>
            <p:cNvSpPr/>
            <p:nvPr/>
          </p:nvSpPr>
          <p:spPr>
            <a:xfrm>
              <a:off x="-30480" y="-53314"/>
              <a:ext cx="640080" cy="3149600"/>
            </a:xfrm>
            <a:custGeom>
              <a:avLst/>
              <a:gdLst>
                <a:gd name="connsiteX0" fmla="*/ 0 w 640080"/>
                <a:gd name="connsiteY0" fmla="*/ 30480 h 3149600"/>
                <a:gd name="connsiteX1" fmla="*/ 640080 w 640080"/>
                <a:gd name="connsiteY1" fmla="*/ 0 h 3149600"/>
                <a:gd name="connsiteX2" fmla="*/ 20320 w 640080"/>
                <a:gd name="connsiteY2" fmla="*/ 3149600 h 3149600"/>
                <a:gd name="connsiteX3" fmla="*/ 0 w 640080"/>
                <a:gd name="connsiteY3" fmla="*/ 3048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3149600">
                  <a:moveTo>
                    <a:pt x="0" y="30480"/>
                  </a:moveTo>
                  <a:lnTo>
                    <a:pt x="640080" y="0"/>
                  </a:lnTo>
                  <a:lnTo>
                    <a:pt x="20320" y="3149600"/>
                  </a:lnTo>
                  <a:cubicBezTo>
                    <a:pt x="16933" y="2113280"/>
                    <a:pt x="13547" y="1076960"/>
                    <a:pt x="0" y="3048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ight Triangle 6"/>
            <p:cNvSpPr/>
            <p:nvPr/>
          </p:nvSpPr>
          <p:spPr>
            <a:xfrm>
              <a:off x="0" y="0"/>
              <a:ext cx="1117600" cy="6858000"/>
            </a:xfrm>
            <a:prstGeom prst="rt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28729" y="0"/>
            <a:ext cx="1963271" cy="6858000"/>
            <a:chOff x="10259209" y="0"/>
            <a:chExt cx="1963271" cy="6858000"/>
          </a:xfrm>
        </p:grpSpPr>
        <p:grpSp>
          <p:nvGrpSpPr>
            <p:cNvPr id="9" name="Group 8"/>
            <p:cNvGrpSpPr/>
            <p:nvPr/>
          </p:nvGrpSpPr>
          <p:grpSpPr>
            <a:xfrm>
              <a:off x="11074400" y="0"/>
              <a:ext cx="1148080" cy="6858000"/>
              <a:chOff x="11074400" y="0"/>
              <a:chExt cx="1148080" cy="6858000"/>
            </a:xfrm>
          </p:grpSpPr>
          <p:sp>
            <p:nvSpPr>
              <p:cNvPr id="11" name="Right Triangle 10"/>
              <p:cNvSpPr/>
              <p:nvPr/>
            </p:nvSpPr>
            <p:spPr>
              <a:xfrm rot="10800000">
                <a:off x="11074400" y="0"/>
                <a:ext cx="1117600" cy="6858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11521440" y="2814320"/>
                <a:ext cx="701040" cy="4043680"/>
              </a:xfrm>
              <a:custGeom>
                <a:avLst/>
                <a:gdLst>
                  <a:gd name="connsiteX0" fmla="*/ 670560 w 701040"/>
                  <a:gd name="connsiteY0" fmla="*/ 0 h 4023360"/>
                  <a:gd name="connsiteX1" fmla="*/ 0 w 701040"/>
                  <a:gd name="connsiteY1" fmla="*/ 4023360 h 4023360"/>
                  <a:gd name="connsiteX2" fmla="*/ 701040 w 701040"/>
                  <a:gd name="connsiteY2" fmla="*/ 4003040 h 4023360"/>
                  <a:gd name="connsiteX3" fmla="*/ 670560 w 701040"/>
                  <a:gd name="connsiteY3" fmla="*/ 81280 h 40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040" h="4023360">
                    <a:moveTo>
                      <a:pt x="670560" y="0"/>
                    </a:moveTo>
                    <a:lnTo>
                      <a:pt x="0" y="4023360"/>
                    </a:lnTo>
                    <a:lnTo>
                      <a:pt x="701040" y="4003040"/>
                    </a:lnTo>
                    <a:lnTo>
                      <a:pt x="670560" y="81280"/>
                    </a:ln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" name="Picture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209" y="6257365"/>
              <a:ext cx="1963271" cy="600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897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367551"/>
            <a:ext cx="8596668" cy="717176"/>
          </a:xfrm>
        </p:spPr>
        <p:txBody>
          <a:bodyPr/>
          <a:lstStyle/>
          <a:p>
            <a:pPr algn="ctr"/>
            <a:r>
              <a:rPr lang="en-GB" dirty="0" smtClean="0"/>
              <a:t>Concept for Testing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110" y="1201317"/>
            <a:ext cx="9578290" cy="554009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NZ" dirty="0" smtClean="0"/>
              <a:t>technical </a:t>
            </a:r>
            <a:r>
              <a:rPr lang="en-NZ" dirty="0"/>
              <a:t>and economic viability of </a:t>
            </a:r>
            <a:r>
              <a:rPr lang="en-NZ" dirty="0" smtClean="0"/>
              <a:t>an </a:t>
            </a:r>
            <a:r>
              <a:rPr lang="en-NZ" dirty="0"/>
              <a:t>integrated waste to energy system </a:t>
            </a:r>
            <a:r>
              <a:rPr lang="en-NZ" dirty="0" smtClean="0"/>
              <a:t>using </a:t>
            </a:r>
            <a:r>
              <a:rPr lang="en-NZ" dirty="0"/>
              <a:t>the following waste streams:  </a:t>
            </a:r>
            <a:endParaRPr lang="en-GB" dirty="0"/>
          </a:p>
          <a:p>
            <a:pPr lvl="1"/>
            <a:r>
              <a:rPr lang="en-NZ" dirty="0"/>
              <a:t>plastics and used tyres </a:t>
            </a:r>
            <a:r>
              <a:rPr lang="en-NZ" dirty="0" smtClean="0"/>
              <a:t> - via </a:t>
            </a:r>
            <a:r>
              <a:rPr lang="en-NZ" dirty="0"/>
              <a:t>pyrolysis </a:t>
            </a:r>
            <a:endParaRPr lang="en-NZ" dirty="0" smtClean="0"/>
          </a:p>
          <a:p>
            <a:pPr lvl="1"/>
            <a:r>
              <a:rPr lang="en-NZ" dirty="0" smtClean="0"/>
              <a:t>food </a:t>
            </a:r>
            <a:r>
              <a:rPr lang="en-NZ" dirty="0"/>
              <a:t>waste generated in Otaki (via gasification). This may also include other biomass. </a:t>
            </a:r>
            <a:endParaRPr lang="en-GB" dirty="0"/>
          </a:p>
          <a:p>
            <a:pPr lvl="1"/>
            <a:r>
              <a:rPr lang="en-NZ" dirty="0"/>
              <a:t>biosolids from the Otaki Wastewater Treatment </a:t>
            </a:r>
            <a:r>
              <a:rPr lang="en-NZ" dirty="0" smtClean="0"/>
              <a:t>Plant – via pyrolysis </a:t>
            </a:r>
          </a:p>
          <a:p>
            <a:pPr lvl="0"/>
            <a:endParaRPr lang="en-NZ" dirty="0" smtClean="0"/>
          </a:p>
          <a:p>
            <a:pPr lvl="0"/>
            <a:r>
              <a:rPr lang="en-NZ" dirty="0"/>
              <a:t>A</a:t>
            </a:r>
            <a:r>
              <a:rPr lang="en-NZ" dirty="0" smtClean="0"/>
              <a:t> long-term solution to avoid transport and landfilling of biosolids </a:t>
            </a:r>
          </a:p>
          <a:p>
            <a:pPr marL="0" lvl="0" indent="0">
              <a:buNone/>
            </a:pPr>
            <a:endParaRPr lang="en-NZ" dirty="0" smtClean="0"/>
          </a:p>
          <a:p>
            <a:pPr lvl="0"/>
            <a:r>
              <a:rPr lang="en-NZ" dirty="0" smtClean="0"/>
              <a:t>Test an </a:t>
            </a:r>
            <a:r>
              <a:rPr lang="en-NZ" dirty="0"/>
              <a:t>energy management and battery storage </a:t>
            </a:r>
            <a:r>
              <a:rPr lang="en-NZ" dirty="0" smtClean="0"/>
              <a:t>system</a:t>
            </a:r>
            <a:endParaRPr lang="en-GB" dirty="0"/>
          </a:p>
          <a:p>
            <a:pPr lvl="1"/>
            <a:r>
              <a:rPr lang="en-NZ" dirty="0"/>
              <a:t>supply recovered energy to the on-site processes,</a:t>
            </a:r>
            <a:endParaRPr lang="en-GB" dirty="0"/>
          </a:p>
          <a:p>
            <a:pPr lvl="1"/>
            <a:r>
              <a:rPr lang="en-NZ" dirty="0"/>
              <a:t>supply optimised surplus energy to the electricity grid,</a:t>
            </a:r>
            <a:endParaRPr lang="en-GB" dirty="0"/>
          </a:p>
          <a:p>
            <a:pPr lvl="1"/>
            <a:r>
              <a:rPr lang="en-NZ" dirty="0"/>
              <a:t>export the chars and liquid fuels from pyrolysis</a:t>
            </a:r>
            <a:r>
              <a:rPr lang="en-NZ" dirty="0" smtClean="0"/>
              <a:t>.</a:t>
            </a:r>
          </a:p>
          <a:p>
            <a:pPr lvl="1"/>
            <a:endParaRPr lang="en-GB" dirty="0"/>
          </a:p>
          <a:p>
            <a:r>
              <a:rPr lang="en-NZ" dirty="0" smtClean="0"/>
              <a:t>Explore the economic viability deployment of potential thermal energy generated from waste to the adjacent industrial area for use by businesses.</a:t>
            </a:r>
            <a:br>
              <a:rPr lang="en-NZ" dirty="0" smtClean="0"/>
            </a:br>
            <a:endParaRPr lang="en-NZ" dirty="0" smtClean="0"/>
          </a:p>
          <a:p>
            <a:pPr lvl="0"/>
            <a:r>
              <a:rPr lang="en-NZ" dirty="0" smtClean="0"/>
              <a:t>To develop a financial model for Otaki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-30480" y="-53314"/>
            <a:ext cx="1148080" cy="6911314"/>
            <a:chOff x="-30480" y="-53314"/>
            <a:chExt cx="1148080" cy="6911314"/>
          </a:xfrm>
          <a:solidFill>
            <a:schemeClr val="accent5"/>
          </a:solidFill>
        </p:grpSpPr>
        <p:sp>
          <p:nvSpPr>
            <p:cNvPr id="8" name="Freeform 7"/>
            <p:cNvSpPr/>
            <p:nvPr/>
          </p:nvSpPr>
          <p:spPr>
            <a:xfrm>
              <a:off x="-30480" y="-53314"/>
              <a:ext cx="640080" cy="3149600"/>
            </a:xfrm>
            <a:custGeom>
              <a:avLst/>
              <a:gdLst>
                <a:gd name="connsiteX0" fmla="*/ 0 w 640080"/>
                <a:gd name="connsiteY0" fmla="*/ 30480 h 3149600"/>
                <a:gd name="connsiteX1" fmla="*/ 640080 w 640080"/>
                <a:gd name="connsiteY1" fmla="*/ 0 h 3149600"/>
                <a:gd name="connsiteX2" fmla="*/ 20320 w 640080"/>
                <a:gd name="connsiteY2" fmla="*/ 3149600 h 3149600"/>
                <a:gd name="connsiteX3" fmla="*/ 0 w 640080"/>
                <a:gd name="connsiteY3" fmla="*/ 3048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3149600">
                  <a:moveTo>
                    <a:pt x="0" y="30480"/>
                  </a:moveTo>
                  <a:lnTo>
                    <a:pt x="640080" y="0"/>
                  </a:lnTo>
                  <a:lnTo>
                    <a:pt x="20320" y="3149600"/>
                  </a:lnTo>
                  <a:cubicBezTo>
                    <a:pt x="16933" y="2113280"/>
                    <a:pt x="13547" y="1076960"/>
                    <a:pt x="0" y="3048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ight Triangle 8"/>
            <p:cNvSpPr/>
            <p:nvPr/>
          </p:nvSpPr>
          <p:spPr>
            <a:xfrm>
              <a:off x="0" y="0"/>
              <a:ext cx="1117600" cy="6858000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259209" y="0"/>
            <a:ext cx="1963271" cy="6858000"/>
            <a:chOff x="10259209" y="0"/>
            <a:chExt cx="1963271" cy="6858000"/>
          </a:xfrm>
          <a:solidFill>
            <a:schemeClr val="accent5"/>
          </a:solidFill>
        </p:grpSpPr>
        <p:grpSp>
          <p:nvGrpSpPr>
            <p:cNvPr id="11" name="Group 10"/>
            <p:cNvGrpSpPr/>
            <p:nvPr/>
          </p:nvGrpSpPr>
          <p:grpSpPr>
            <a:xfrm>
              <a:off x="11074400" y="0"/>
              <a:ext cx="1148080" cy="6858000"/>
              <a:chOff x="11074400" y="0"/>
              <a:chExt cx="1148080" cy="6858000"/>
            </a:xfrm>
            <a:grpFill/>
          </p:grpSpPr>
          <p:sp>
            <p:nvSpPr>
              <p:cNvPr id="13" name="Right Triangle 12"/>
              <p:cNvSpPr/>
              <p:nvPr/>
            </p:nvSpPr>
            <p:spPr>
              <a:xfrm rot="10800000">
                <a:off x="11074400" y="0"/>
                <a:ext cx="1117600" cy="6858000"/>
              </a:xfrm>
              <a:prstGeom prst="rt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1521440" y="2814320"/>
                <a:ext cx="701040" cy="4043680"/>
              </a:xfrm>
              <a:custGeom>
                <a:avLst/>
                <a:gdLst>
                  <a:gd name="connsiteX0" fmla="*/ 670560 w 701040"/>
                  <a:gd name="connsiteY0" fmla="*/ 0 h 4023360"/>
                  <a:gd name="connsiteX1" fmla="*/ 0 w 701040"/>
                  <a:gd name="connsiteY1" fmla="*/ 4023360 h 4023360"/>
                  <a:gd name="connsiteX2" fmla="*/ 701040 w 701040"/>
                  <a:gd name="connsiteY2" fmla="*/ 4003040 h 4023360"/>
                  <a:gd name="connsiteX3" fmla="*/ 670560 w 701040"/>
                  <a:gd name="connsiteY3" fmla="*/ 81280 h 40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040" h="4023360">
                    <a:moveTo>
                      <a:pt x="670560" y="0"/>
                    </a:moveTo>
                    <a:lnTo>
                      <a:pt x="0" y="4023360"/>
                    </a:lnTo>
                    <a:lnTo>
                      <a:pt x="701040" y="4003040"/>
                    </a:lnTo>
                    <a:lnTo>
                      <a:pt x="670560" y="81280"/>
                    </a:ln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2" name="Picture 11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209" y="6257365"/>
              <a:ext cx="1963271" cy="60063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3948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729" y="6257365"/>
            <a:ext cx="1963271" cy="6006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05950" y="610836"/>
            <a:ext cx="9341410" cy="5475017"/>
            <a:chOff x="-138364" y="-215524"/>
            <a:chExt cx="9341631" cy="547501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667000" y="2751667"/>
              <a:ext cx="296327" cy="2539"/>
            </a:xfrm>
            <a:prstGeom prst="straightConnector1">
              <a:avLst/>
            </a:prstGeom>
            <a:noFill/>
            <a:ln w="28575" cap="flat">
              <a:solidFill>
                <a:srgbClr val="0070C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7" name="Group 6"/>
            <p:cNvGrpSpPr/>
            <p:nvPr/>
          </p:nvGrpSpPr>
          <p:grpSpPr>
            <a:xfrm>
              <a:off x="-138364" y="-215524"/>
              <a:ext cx="9341631" cy="5475017"/>
              <a:chOff x="-138364" y="-215524"/>
              <a:chExt cx="9341631" cy="5475017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2658534" y="838200"/>
                <a:ext cx="3812751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ounded Rectangle 8"/>
              <p:cNvSpPr/>
              <p:nvPr/>
            </p:nvSpPr>
            <p:spPr>
              <a:xfrm>
                <a:off x="1651000" y="651933"/>
                <a:ext cx="1092200" cy="59245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NZ" sz="1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Times New Roman" panose="02020603050405020304" pitchFamily="18" charset="0"/>
                  </a:rPr>
                  <a:t>Solar Array</a:t>
                </a:r>
                <a:endParaRPr lang="en-GB" sz="1200" dirty="0">
                  <a:effectLst/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-138364" y="-215524"/>
                <a:ext cx="8660984" cy="5192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200"/>
                  </a:spcAft>
                </a:pPr>
                <a:r>
                  <a:rPr lang="en-NZ" sz="1600" b="1" u="sng" kern="0" dirty="0" smtClean="0">
                    <a:solidFill>
                      <a:srgbClr val="1598CB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Original Concept:  Regen </a:t>
                </a:r>
                <a:r>
                  <a:rPr lang="en-NZ" sz="1600" b="1" u="sng" kern="0" dirty="0">
                    <a:solidFill>
                      <a:srgbClr val="1598CB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Integrated Waste to Energy </a:t>
                </a:r>
                <a:r>
                  <a:rPr lang="en-NZ" sz="1600" b="1" u="sng" kern="0" dirty="0" smtClean="0">
                    <a:solidFill>
                      <a:srgbClr val="1598CB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Concept</a:t>
                </a:r>
                <a:endParaRPr lang="en-GB" sz="1600" b="1" kern="0" dirty="0">
                  <a:solidFill>
                    <a:srgbClr val="1598CB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0" y="1456267"/>
                <a:ext cx="9203267" cy="3803226"/>
                <a:chOff x="0" y="0"/>
                <a:chExt cx="9203267" cy="380322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0" y="0"/>
                  <a:ext cx="9203267" cy="3803226"/>
                  <a:chOff x="0" y="0"/>
                  <a:chExt cx="9203267" cy="3803226"/>
                </a:xfrm>
              </p:grpSpPr>
              <p:sp>
                <p:nvSpPr>
                  <p:cNvPr id="18" name="Rounded Rectangle 17"/>
                  <p:cNvSpPr/>
                  <p:nvPr/>
                </p:nvSpPr>
                <p:spPr>
                  <a:xfrm>
                    <a:off x="3683091" y="3014133"/>
                    <a:ext cx="1591733" cy="789093"/>
                  </a:xfrm>
                  <a:prstGeom prst="round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NZ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rPr>
                      <a:t>Surplus thermal heat for on-use </a:t>
                    </a:r>
                    <a:endParaRPr lang="en-GB" sz="1200">
                      <a:effectLst/>
                      <a:latin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0" y="0"/>
                    <a:ext cx="9203267" cy="3157891"/>
                    <a:chOff x="0" y="0"/>
                    <a:chExt cx="9203267" cy="3157891"/>
                  </a:xfrm>
                </p:grpSpPr>
                <p:cxnSp>
                  <p:nvCxnSpPr>
                    <p:cNvPr id="20" name="Straight Arrow Connector 19"/>
                    <p:cNvCxnSpPr/>
                    <p:nvPr/>
                  </p:nvCxnSpPr>
                  <p:spPr>
                    <a:xfrm flipV="1">
                      <a:off x="2311400" y="719666"/>
                      <a:ext cx="25400" cy="1476164"/>
                    </a:xfrm>
                    <a:prstGeom prst="straightConnector1">
                      <a:avLst/>
                    </a:prstGeom>
                    <a:ln w="19050">
                      <a:solidFill>
                        <a:srgbClr val="0070C0"/>
                      </a:solidFill>
                      <a:prstDash val="dash"/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Arrow Connector 20"/>
                    <p:cNvCxnSpPr/>
                    <p:nvPr/>
                  </p:nvCxnSpPr>
                  <p:spPr>
                    <a:xfrm flipV="1">
                      <a:off x="2675467" y="635000"/>
                      <a:ext cx="990389" cy="1549400"/>
                    </a:xfrm>
                    <a:prstGeom prst="straightConnector1">
                      <a:avLst/>
                    </a:prstGeom>
                    <a:noFill/>
                    <a:ln w="19050" cap="flat">
                      <a:solidFill>
                        <a:srgbClr val="0070C0"/>
                      </a:solidFill>
                      <a:prstDash val="dash"/>
                      <a:miter lim="400000"/>
                      <a:tailEnd type="triangle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cxnSp>
                  <p:nvCxnSpPr>
                    <p:cNvPr id="22" name="Straight Arrow Connector 21"/>
                    <p:cNvCxnSpPr/>
                    <p:nvPr/>
                  </p:nvCxnSpPr>
                  <p:spPr>
                    <a:xfrm>
                      <a:off x="5274734" y="1354666"/>
                      <a:ext cx="383540" cy="0"/>
                    </a:xfrm>
                    <a:prstGeom prst="straightConnector1">
                      <a:avLst/>
                    </a:prstGeom>
                    <a:ln w="19050">
                      <a:solidFill>
                        <a:srgbClr val="0070C0"/>
                      </a:solidFill>
                      <a:prstDash val="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/>
                    <p:cNvCxnSpPr/>
                    <p:nvPr/>
                  </p:nvCxnSpPr>
                  <p:spPr>
                    <a:xfrm>
                      <a:off x="6400800" y="1659466"/>
                      <a:ext cx="8467" cy="745067"/>
                    </a:xfrm>
                    <a:prstGeom prst="line">
                      <a:avLst/>
                    </a:prstGeom>
                    <a:noFill/>
                    <a:ln w="19050" cap="flat">
                      <a:solidFill>
                        <a:srgbClr val="0070C0"/>
                      </a:solidFill>
                      <a:prstDash val="dash"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cxnSp>
                  <p:nvCxnSpPr>
                    <p:cNvPr id="24" name="Straight Arrow Connector 23"/>
                    <p:cNvCxnSpPr/>
                    <p:nvPr/>
                  </p:nvCxnSpPr>
                  <p:spPr>
                    <a:xfrm>
                      <a:off x="3987800" y="1295400"/>
                      <a:ext cx="383540" cy="0"/>
                    </a:xfrm>
                    <a:prstGeom prst="straightConnector1">
                      <a:avLst/>
                    </a:prstGeom>
                    <a:ln w="19050">
                      <a:solidFill>
                        <a:srgbClr val="0070C0"/>
                      </a:solidFill>
                      <a:prstDash val="dash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Straight Arrow Connector 24"/>
                    <p:cNvCxnSpPr/>
                    <p:nvPr/>
                  </p:nvCxnSpPr>
                  <p:spPr>
                    <a:xfrm>
                      <a:off x="914400" y="2429933"/>
                      <a:ext cx="733838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accent6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Arrow Connector 25"/>
                    <p:cNvCxnSpPr/>
                    <p:nvPr/>
                  </p:nvCxnSpPr>
                  <p:spPr>
                    <a:xfrm>
                      <a:off x="1041400" y="1295400"/>
                      <a:ext cx="631825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accent6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Arrow Connector 26"/>
                    <p:cNvCxnSpPr/>
                    <p:nvPr/>
                  </p:nvCxnSpPr>
                  <p:spPr>
                    <a:xfrm flipV="1">
                      <a:off x="1117600" y="677333"/>
                      <a:ext cx="533400" cy="620606"/>
                    </a:xfrm>
                    <a:prstGeom prst="straightConnector1">
                      <a:avLst/>
                    </a:prstGeom>
                    <a:ln w="28575">
                      <a:solidFill>
                        <a:schemeClr val="accent6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Arrow Connector 27"/>
                    <p:cNvCxnSpPr/>
                    <p:nvPr/>
                  </p:nvCxnSpPr>
                  <p:spPr>
                    <a:xfrm>
                      <a:off x="1032934" y="270933"/>
                      <a:ext cx="631825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accent6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Rounded Rectangle 28"/>
                    <p:cNvSpPr/>
                    <p:nvPr/>
                  </p:nvSpPr>
                  <p:spPr>
                    <a:xfrm>
                      <a:off x="1676400" y="2184400"/>
                      <a:ext cx="1041400" cy="643466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Pyrolyser</a:t>
                      </a:r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0" name="Rounded Rectangle 29"/>
                    <p:cNvSpPr/>
                    <p:nvPr/>
                  </p:nvSpPr>
                  <p:spPr>
                    <a:xfrm>
                      <a:off x="1651000" y="42333"/>
                      <a:ext cx="1092200" cy="674370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Bio gas production </a:t>
                      </a:r>
                      <a:endParaRPr lang="en-GB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" name="Rounded Rectangle 30"/>
                    <p:cNvSpPr/>
                    <p:nvPr/>
                  </p:nvSpPr>
                  <p:spPr>
                    <a:xfrm>
                      <a:off x="4368799" y="1032933"/>
                      <a:ext cx="1094739" cy="634365"/>
                    </a:xfrm>
                    <a:prstGeom prst="roundRect">
                      <a:avLst/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Generator</a:t>
                      </a:r>
                      <a:r>
                        <a:rPr lang="en-NZ" sz="14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2" name="Rounded Rectangle 31"/>
                    <p:cNvSpPr/>
                    <p:nvPr/>
                  </p:nvSpPr>
                  <p:spPr>
                    <a:xfrm>
                      <a:off x="5655734" y="990600"/>
                      <a:ext cx="1634067" cy="821055"/>
                    </a:xfrm>
                    <a:prstGeom prst="roundRect">
                      <a:avLst/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Energy Management and Storage </a:t>
                      </a:r>
                      <a:endParaRPr lang="en-GB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3" name="Rounded Rectangle 32"/>
                    <p:cNvSpPr/>
                    <p:nvPr/>
                  </p:nvSpPr>
                  <p:spPr>
                    <a:xfrm>
                      <a:off x="0" y="990600"/>
                      <a:ext cx="1227666" cy="677122"/>
                    </a:xfrm>
                    <a:prstGeom prst="roundRect">
                      <a:avLst/>
                    </a:prstGeom>
                    <a:solidFill>
                      <a:srgbClr val="92D05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WWTP Biosolids </a:t>
                      </a:r>
                      <a:endParaRPr lang="en-GB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4" name="Rounded Rectangle 33"/>
                    <p:cNvSpPr/>
                    <p:nvPr/>
                  </p:nvSpPr>
                  <p:spPr>
                    <a:xfrm>
                      <a:off x="2971800" y="1049866"/>
                      <a:ext cx="1134533" cy="634577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Pyrolyser </a:t>
                      </a:r>
                      <a:endParaRPr lang="en-GB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5" name="Rounded Rectangle 34"/>
                    <p:cNvSpPr/>
                    <p:nvPr/>
                  </p:nvSpPr>
                  <p:spPr>
                    <a:xfrm>
                      <a:off x="25400" y="2184400"/>
                      <a:ext cx="1193800" cy="668867"/>
                    </a:xfrm>
                    <a:prstGeom prst="roundRect">
                      <a:avLst/>
                    </a:prstGeom>
                    <a:solidFill>
                      <a:srgbClr val="92D05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Plastics and waste tyres </a:t>
                      </a:r>
                      <a:endParaRPr lang="en-GB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6" name="Rounded Rectangle 35"/>
                    <p:cNvSpPr/>
                    <p:nvPr/>
                  </p:nvSpPr>
                  <p:spPr>
                    <a:xfrm>
                      <a:off x="0" y="0"/>
                      <a:ext cx="1286933" cy="674370"/>
                    </a:xfrm>
                    <a:prstGeom prst="roundRect">
                      <a:avLst/>
                    </a:prstGeom>
                    <a:solidFill>
                      <a:srgbClr val="92D05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Foodwaste</a:t>
                      </a:r>
                      <a:r>
                        <a:rPr lang="en-N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(Other Biomass)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 flipH="1" flipV="1">
                      <a:off x="2743200" y="2429933"/>
                      <a:ext cx="3657600" cy="423"/>
                    </a:xfrm>
                    <a:prstGeom prst="line">
                      <a:avLst/>
                    </a:prstGeom>
                    <a:ln w="19050">
                      <a:solidFill>
                        <a:srgbClr val="0070C0"/>
                      </a:solidFill>
                      <a:prstDash val="dash"/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8" name="Rounded Rectangle 37"/>
                    <p:cNvSpPr/>
                    <p:nvPr/>
                  </p:nvSpPr>
                  <p:spPr>
                    <a:xfrm>
                      <a:off x="7645400" y="1049866"/>
                      <a:ext cx="1447377" cy="736600"/>
                    </a:xfrm>
                    <a:prstGeom prst="round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Surplus Electricity Direct Use or Grid  </a:t>
                      </a:r>
                      <a:endParaRPr lang="en-GB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9" name="Rounded Rectangle 38"/>
                    <p:cNvSpPr/>
                    <p:nvPr/>
                  </p:nvSpPr>
                  <p:spPr>
                    <a:xfrm>
                      <a:off x="7611534" y="2065866"/>
                      <a:ext cx="1591733" cy="789093"/>
                    </a:xfrm>
                    <a:prstGeom prst="round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Sale of Usable Carbon and Surplus Liquid Fuels</a:t>
                      </a:r>
                      <a:endParaRPr lang="en-GB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40" name="Straight Arrow Connector 39"/>
                    <p:cNvCxnSpPr/>
                    <p:nvPr/>
                  </p:nvCxnSpPr>
                  <p:spPr>
                    <a:xfrm flipV="1">
                      <a:off x="1955800" y="1710266"/>
                      <a:ext cx="0" cy="477732"/>
                    </a:xfrm>
                    <a:prstGeom prst="straightConnector1">
                      <a:avLst/>
                    </a:prstGeom>
                    <a:ln w="19050">
                      <a:solidFill>
                        <a:srgbClr val="0070C0"/>
                      </a:solidFill>
                      <a:prstDash val="dash"/>
                      <a:tailEnd type="triangle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Arrow Connector 40"/>
                    <p:cNvCxnSpPr/>
                    <p:nvPr/>
                  </p:nvCxnSpPr>
                  <p:spPr>
                    <a:xfrm flipV="1">
                      <a:off x="3454400" y="1684866"/>
                      <a:ext cx="0" cy="745702"/>
                    </a:xfrm>
                    <a:prstGeom prst="straightConnector1">
                      <a:avLst/>
                    </a:prstGeom>
                    <a:noFill/>
                    <a:ln w="19050" cap="flat">
                      <a:solidFill>
                        <a:srgbClr val="0070C0"/>
                      </a:solidFill>
                      <a:prstDash val="dash"/>
                      <a:miter lim="400000"/>
                      <a:tailEnd type="triangle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sp>
                  <p:nvSpPr>
                    <p:cNvPr id="42" name="Rounded Rectangle 41"/>
                    <p:cNvSpPr/>
                    <p:nvPr/>
                  </p:nvSpPr>
                  <p:spPr>
                    <a:xfrm>
                      <a:off x="3564467" y="33866"/>
                      <a:ext cx="1295400" cy="575733"/>
                    </a:xfrm>
                    <a:prstGeom prst="round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NZ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Surplus Gas for on-use </a:t>
                      </a:r>
                      <a:endParaRPr lang="en-GB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43" name="Straight Arrow Connector 42"/>
                    <p:cNvCxnSpPr/>
                    <p:nvPr/>
                  </p:nvCxnSpPr>
                  <p:spPr>
                    <a:xfrm flipV="1">
                      <a:off x="3564467" y="609600"/>
                      <a:ext cx="296333" cy="459529"/>
                    </a:xfrm>
                    <a:prstGeom prst="straightConnector1">
                      <a:avLst/>
                    </a:prstGeom>
                    <a:noFill/>
                    <a:ln w="19050" cap="flat">
                      <a:solidFill>
                        <a:srgbClr val="0070C0"/>
                      </a:solidFill>
                      <a:prstDash val="dash"/>
                      <a:miter lim="400000"/>
                      <a:tailEnd type="triangle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cxnSp>
                  <p:nvCxnSpPr>
                    <p:cNvPr id="44" name="Straight Arrow Connector 43"/>
                    <p:cNvCxnSpPr/>
                    <p:nvPr/>
                  </p:nvCxnSpPr>
                  <p:spPr>
                    <a:xfrm>
                      <a:off x="2743200" y="347133"/>
                      <a:ext cx="821267" cy="0"/>
                    </a:xfrm>
                    <a:prstGeom prst="straightConnector1">
                      <a:avLst/>
                    </a:prstGeom>
                    <a:noFill/>
                    <a:ln w="19050" cap="flat">
                      <a:solidFill>
                        <a:srgbClr val="0070C0"/>
                      </a:solidFill>
                      <a:prstDash val="dash"/>
                      <a:miter lim="400000"/>
                      <a:tailEnd type="triangle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cxnSp>
                  <p:nvCxnSpPr>
                    <p:cNvPr id="45" name="Straight Arrow Connector 44"/>
                    <p:cNvCxnSpPr/>
                    <p:nvPr/>
                  </p:nvCxnSpPr>
                  <p:spPr>
                    <a:xfrm>
                      <a:off x="2743200" y="541866"/>
                      <a:ext cx="1628140" cy="526839"/>
                    </a:xfrm>
                    <a:prstGeom prst="straightConnector1">
                      <a:avLst/>
                    </a:prstGeom>
                    <a:noFill/>
                    <a:ln w="19050" cap="flat">
                      <a:solidFill>
                        <a:srgbClr val="0070C0"/>
                      </a:solidFill>
                      <a:prstDash val="dash"/>
                      <a:miter lim="400000"/>
                      <a:tailEnd type="triangle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cxnSp>
                  <p:nvCxnSpPr>
                    <p:cNvPr id="46" name="Straight Arrow Connector 45"/>
                    <p:cNvCxnSpPr/>
                    <p:nvPr/>
                  </p:nvCxnSpPr>
                  <p:spPr>
                    <a:xfrm flipV="1">
                      <a:off x="2743200" y="2607733"/>
                      <a:ext cx="4868334" cy="25400"/>
                    </a:xfrm>
                    <a:prstGeom prst="straightConnector1">
                      <a:avLst/>
                    </a:prstGeom>
                    <a:noFill/>
                    <a:ln w="19050" cap="flat">
                      <a:solidFill>
                        <a:srgbClr val="0070C0"/>
                      </a:solidFill>
                      <a:prstDash val="dash"/>
                      <a:miter lim="400000"/>
                      <a:tailEnd type="triangle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cxnSp>
                  <p:nvCxnSpPr>
                    <p:cNvPr id="47" name="Straight Arrow Connector 46"/>
                    <p:cNvCxnSpPr/>
                    <p:nvPr/>
                  </p:nvCxnSpPr>
                  <p:spPr>
                    <a:xfrm>
                      <a:off x="7289800" y="1354666"/>
                      <a:ext cx="355811" cy="0"/>
                    </a:xfrm>
                    <a:prstGeom prst="straightConnector1">
                      <a:avLst/>
                    </a:prstGeom>
                    <a:noFill/>
                    <a:ln w="19050" cap="flat">
                      <a:solidFill>
                        <a:srgbClr val="0070C0"/>
                      </a:solidFill>
                      <a:prstDash val="dash"/>
                      <a:miter lim="400000"/>
                      <a:tailEnd type="triangle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cxnSp>
                  <p:nvCxnSpPr>
                    <p:cNvPr id="48" name="Straight Arrow Connector 47"/>
                    <p:cNvCxnSpPr/>
                    <p:nvPr/>
                  </p:nvCxnSpPr>
                  <p:spPr>
                    <a:xfrm flipV="1">
                      <a:off x="4792134" y="1710266"/>
                      <a:ext cx="0" cy="922867"/>
                    </a:xfrm>
                    <a:prstGeom prst="straightConnector1">
                      <a:avLst/>
                    </a:prstGeom>
                    <a:noFill/>
                    <a:ln w="19050" cap="flat">
                      <a:solidFill>
                        <a:srgbClr val="0070C0"/>
                      </a:solidFill>
                      <a:prstDash val="dash"/>
                      <a:miter lim="400000"/>
                      <a:tailEnd type="triangle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cxnSp>
                  <p:nvCxnSpPr>
                    <p:cNvPr id="49" name="Straight Arrow Connector 48"/>
                    <p:cNvCxnSpPr/>
                    <p:nvPr/>
                  </p:nvCxnSpPr>
                  <p:spPr>
                    <a:xfrm>
                      <a:off x="2717737" y="2675318"/>
                      <a:ext cx="948034" cy="482573"/>
                    </a:xfrm>
                    <a:prstGeom prst="straightConnector1">
                      <a:avLst/>
                    </a:prstGeom>
                    <a:noFill/>
                    <a:ln w="19050" cap="flat">
                      <a:solidFill>
                        <a:srgbClr val="0070C0"/>
                      </a:solidFill>
                      <a:prstDash val="dash"/>
                      <a:miter lim="400000"/>
                      <a:tailEnd type="triangle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cxnSp>
                  <p:nvCxnSpPr>
                    <p:cNvPr id="50" name="Straight Arrow Connector 49"/>
                    <p:cNvCxnSpPr/>
                    <p:nvPr/>
                  </p:nvCxnSpPr>
                  <p:spPr>
                    <a:xfrm>
                      <a:off x="3919977" y="1710171"/>
                      <a:ext cx="355689" cy="1303795"/>
                    </a:xfrm>
                    <a:prstGeom prst="straightConnector1">
                      <a:avLst/>
                    </a:prstGeom>
                    <a:noFill/>
                    <a:ln w="19050" cap="flat">
                      <a:solidFill>
                        <a:srgbClr val="0070C0"/>
                      </a:solidFill>
                      <a:prstDash val="dash"/>
                      <a:miter lim="400000"/>
                      <a:tailEnd type="triangle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</p:grpSp>
            </p:grpSp>
            <p:sp>
              <p:nvSpPr>
                <p:cNvPr id="17" name="Rounded Rectangle 16"/>
                <p:cNvSpPr/>
                <p:nvPr/>
              </p:nvSpPr>
              <p:spPr>
                <a:xfrm>
                  <a:off x="1659466" y="1049866"/>
                  <a:ext cx="999066" cy="61785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NZ" sz="140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Drier</a:t>
                  </a:r>
                  <a:r>
                    <a:rPr lang="en-NZ" sz="1400">
                      <a:effectLst/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endParaRPr lang="en-GB" sz="1200">
                    <a:effectLst/>
                    <a:latin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4" name="Straight Arrow Connector 13"/>
              <p:cNvCxnSpPr/>
              <p:nvPr/>
            </p:nvCxnSpPr>
            <p:spPr>
              <a:xfrm>
                <a:off x="6468534" y="838200"/>
                <a:ext cx="0" cy="1600145"/>
              </a:xfrm>
              <a:prstGeom prst="straightConnector1">
                <a:avLst/>
              </a:prstGeom>
              <a:noFill/>
              <a:ln w="12700" cap="flat">
                <a:solidFill>
                  <a:srgbClr val="0070C0"/>
                </a:solidFill>
                <a:prstDash val="dash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</p:spTree>
    <p:extLst>
      <p:ext uri="{BB962C8B-B14F-4D97-AF65-F5344CB8AC3E}">
        <p14:creationId xmlns:p14="http://schemas.microsoft.com/office/powerpoint/2010/main" val="38096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86131"/>
            <a:ext cx="10515600" cy="935355"/>
          </a:xfrm>
        </p:spPr>
        <p:txBody>
          <a:bodyPr/>
          <a:lstStyle/>
          <a:p>
            <a:pPr algn="ctr"/>
            <a:r>
              <a:rPr lang="en-GB" b="1" dirty="0" smtClean="0"/>
              <a:t>Technologies – Pyrolysis </a:t>
            </a:r>
            <a:r>
              <a:rPr lang="en-GB" dirty="0" smtClean="0"/>
              <a:t> 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-30480" y="-53314"/>
            <a:ext cx="1148080" cy="6911314"/>
            <a:chOff x="-30480" y="-53314"/>
            <a:chExt cx="1148080" cy="6911314"/>
          </a:xfrm>
        </p:grpSpPr>
        <p:sp>
          <p:nvSpPr>
            <p:cNvPr id="7" name="Freeform 6"/>
            <p:cNvSpPr/>
            <p:nvPr/>
          </p:nvSpPr>
          <p:spPr>
            <a:xfrm>
              <a:off x="-30480" y="-53314"/>
              <a:ext cx="640080" cy="3149600"/>
            </a:xfrm>
            <a:custGeom>
              <a:avLst/>
              <a:gdLst>
                <a:gd name="connsiteX0" fmla="*/ 0 w 640080"/>
                <a:gd name="connsiteY0" fmla="*/ 30480 h 3149600"/>
                <a:gd name="connsiteX1" fmla="*/ 640080 w 640080"/>
                <a:gd name="connsiteY1" fmla="*/ 0 h 3149600"/>
                <a:gd name="connsiteX2" fmla="*/ 20320 w 640080"/>
                <a:gd name="connsiteY2" fmla="*/ 3149600 h 3149600"/>
                <a:gd name="connsiteX3" fmla="*/ 0 w 640080"/>
                <a:gd name="connsiteY3" fmla="*/ 3048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3149600">
                  <a:moveTo>
                    <a:pt x="0" y="30480"/>
                  </a:moveTo>
                  <a:lnTo>
                    <a:pt x="640080" y="0"/>
                  </a:lnTo>
                  <a:lnTo>
                    <a:pt x="20320" y="3149600"/>
                  </a:lnTo>
                  <a:cubicBezTo>
                    <a:pt x="16933" y="2113280"/>
                    <a:pt x="13547" y="1076960"/>
                    <a:pt x="0" y="3048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ight Triangle 7"/>
            <p:cNvSpPr/>
            <p:nvPr/>
          </p:nvSpPr>
          <p:spPr>
            <a:xfrm>
              <a:off x="0" y="0"/>
              <a:ext cx="1117600" cy="6858000"/>
            </a:xfrm>
            <a:prstGeom prst="rt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259209" y="0"/>
            <a:ext cx="1963271" cy="6858000"/>
            <a:chOff x="10259209" y="0"/>
            <a:chExt cx="1963271" cy="68580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4400" y="0"/>
              <a:ext cx="1148080" cy="6858000"/>
              <a:chOff x="11074400" y="0"/>
              <a:chExt cx="1148080" cy="6858000"/>
            </a:xfrm>
          </p:grpSpPr>
          <p:sp>
            <p:nvSpPr>
              <p:cNvPr id="12" name="Right Triangle 11"/>
              <p:cNvSpPr/>
              <p:nvPr/>
            </p:nvSpPr>
            <p:spPr>
              <a:xfrm rot="10800000">
                <a:off x="11074400" y="0"/>
                <a:ext cx="1117600" cy="6858000"/>
              </a:xfrm>
              <a:prstGeom prst="rtTriangl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11521440" y="2814320"/>
                <a:ext cx="701040" cy="4043680"/>
              </a:xfrm>
              <a:custGeom>
                <a:avLst/>
                <a:gdLst>
                  <a:gd name="connsiteX0" fmla="*/ 670560 w 701040"/>
                  <a:gd name="connsiteY0" fmla="*/ 0 h 4023360"/>
                  <a:gd name="connsiteX1" fmla="*/ 0 w 701040"/>
                  <a:gd name="connsiteY1" fmla="*/ 4023360 h 4023360"/>
                  <a:gd name="connsiteX2" fmla="*/ 701040 w 701040"/>
                  <a:gd name="connsiteY2" fmla="*/ 4003040 h 4023360"/>
                  <a:gd name="connsiteX3" fmla="*/ 670560 w 701040"/>
                  <a:gd name="connsiteY3" fmla="*/ 81280 h 40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040" h="4023360">
                    <a:moveTo>
                      <a:pt x="670560" y="0"/>
                    </a:moveTo>
                    <a:lnTo>
                      <a:pt x="0" y="4023360"/>
                    </a:lnTo>
                    <a:lnTo>
                      <a:pt x="701040" y="4003040"/>
                    </a:lnTo>
                    <a:lnTo>
                      <a:pt x="670560" y="81280"/>
                    </a:ln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1" name="Picture 10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209" y="6257365"/>
              <a:ext cx="1963271" cy="60063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2130185"/>
            <a:ext cx="5531095" cy="31044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66996" y="1997838"/>
            <a:ext cx="5307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Heating of hydrocarbons to point of gasification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Condensed gases separate into non-condensable gases, liquids (crude oils) and solid fuel (char) as they cool.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NOT INCINERATION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 2.8m3 retort – approx. 1 tonne of waste material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All outputs can be used for heating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Gas and liquid fuels (with some modification) can be used to produce electricity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7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86131"/>
            <a:ext cx="10515600" cy="935355"/>
          </a:xfrm>
        </p:spPr>
        <p:txBody>
          <a:bodyPr/>
          <a:lstStyle/>
          <a:p>
            <a:pPr algn="ctr"/>
            <a:r>
              <a:rPr lang="en-GB" b="1" dirty="0" smtClean="0"/>
              <a:t>Technologies</a:t>
            </a:r>
            <a:r>
              <a:rPr lang="en-GB" dirty="0" smtClean="0"/>
              <a:t> – </a:t>
            </a:r>
            <a:r>
              <a:rPr lang="en-GB" b="1" dirty="0" smtClean="0"/>
              <a:t>Anaerobic digestion </a:t>
            </a:r>
            <a:endParaRPr lang="en-GB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-30480" y="-53314"/>
            <a:ext cx="1148080" cy="6911314"/>
            <a:chOff x="-30480" y="-53314"/>
            <a:chExt cx="1148080" cy="6911314"/>
          </a:xfrm>
        </p:grpSpPr>
        <p:sp>
          <p:nvSpPr>
            <p:cNvPr id="7" name="Freeform 6"/>
            <p:cNvSpPr/>
            <p:nvPr/>
          </p:nvSpPr>
          <p:spPr>
            <a:xfrm>
              <a:off x="-30480" y="-53314"/>
              <a:ext cx="640080" cy="3149600"/>
            </a:xfrm>
            <a:custGeom>
              <a:avLst/>
              <a:gdLst>
                <a:gd name="connsiteX0" fmla="*/ 0 w 640080"/>
                <a:gd name="connsiteY0" fmla="*/ 30480 h 3149600"/>
                <a:gd name="connsiteX1" fmla="*/ 640080 w 640080"/>
                <a:gd name="connsiteY1" fmla="*/ 0 h 3149600"/>
                <a:gd name="connsiteX2" fmla="*/ 20320 w 640080"/>
                <a:gd name="connsiteY2" fmla="*/ 3149600 h 3149600"/>
                <a:gd name="connsiteX3" fmla="*/ 0 w 640080"/>
                <a:gd name="connsiteY3" fmla="*/ 3048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3149600">
                  <a:moveTo>
                    <a:pt x="0" y="30480"/>
                  </a:moveTo>
                  <a:lnTo>
                    <a:pt x="640080" y="0"/>
                  </a:lnTo>
                  <a:lnTo>
                    <a:pt x="20320" y="3149600"/>
                  </a:lnTo>
                  <a:cubicBezTo>
                    <a:pt x="16933" y="2113280"/>
                    <a:pt x="13547" y="1076960"/>
                    <a:pt x="0" y="3048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ight Triangle 7"/>
            <p:cNvSpPr/>
            <p:nvPr/>
          </p:nvSpPr>
          <p:spPr>
            <a:xfrm>
              <a:off x="0" y="0"/>
              <a:ext cx="1117600" cy="6858000"/>
            </a:xfrm>
            <a:prstGeom prst="rt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402643" y="0"/>
            <a:ext cx="1963271" cy="6858000"/>
            <a:chOff x="10259209" y="0"/>
            <a:chExt cx="1963271" cy="68580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4400" y="0"/>
              <a:ext cx="1148080" cy="6858000"/>
              <a:chOff x="11074400" y="0"/>
              <a:chExt cx="1148080" cy="6858000"/>
            </a:xfrm>
          </p:grpSpPr>
          <p:sp>
            <p:nvSpPr>
              <p:cNvPr id="12" name="Right Triangle 11"/>
              <p:cNvSpPr/>
              <p:nvPr/>
            </p:nvSpPr>
            <p:spPr>
              <a:xfrm rot="10800000">
                <a:off x="11074400" y="0"/>
                <a:ext cx="1117600" cy="6858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11521440" y="2814320"/>
                <a:ext cx="701040" cy="4043680"/>
              </a:xfrm>
              <a:custGeom>
                <a:avLst/>
                <a:gdLst>
                  <a:gd name="connsiteX0" fmla="*/ 670560 w 701040"/>
                  <a:gd name="connsiteY0" fmla="*/ 0 h 4023360"/>
                  <a:gd name="connsiteX1" fmla="*/ 0 w 701040"/>
                  <a:gd name="connsiteY1" fmla="*/ 4023360 h 4023360"/>
                  <a:gd name="connsiteX2" fmla="*/ 701040 w 701040"/>
                  <a:gd name="connsiteY2" fmla="*/ 4003040 h 4023360"/>
                  <a:gd name="connsiteX3" fmla="*/ 670560 w 701040"/>
                  <a:gd name="connsiteY3" fmla="*/ 81280 h 40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040" h="4023360">
                    <a:moveTo>
                      <a:pt x="670560" y="0"/>
                    </a:moveTo>
                    <a:lnTo>
                      <a:pt x="0" y="4023360"/>
                    </a:lnTo>
                    <a:lnTo>
                      <a:pt x="701040" y="4003040"/>
                    </a:lnTo>
                    <a:lnTo>
                      <a:pt x="670560" y="81280"/>
                    </a:ln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1" name="Picture 10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209" y="6257365"/>
              <a:ext cx="1963271" cy="600635"/>
            </a:xfrm>
            <a:prstGeom prst="rect">
              <a:avLst/>
            </a:prstGeom>
          </p:spPr>
        </p:pic>
      </p:grpSp>
      <p:pic>
        <p:nvPicPr>
          <p:cNvPr id="15" name="Content Placeholder 1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" y="1747756"/>
            <a:ext cx="4342507" cy="39988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2320" y="1828800"/>
            <a:ext cx="5212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Well proven technology </a:t>
            </a:r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Modular – sized here for Otaki using an English system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Assumed using the gas for heating the pyrolysis system rather than sold on </a:t>
            </a:r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With treatment can remove CO2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6329"/>
            <a:ext cx="10515600" cy="1325563"/>
          </a:xfrm>
        </p:spPr>
        <p:txBody>
          <a:bodyPr/>
          <a:lstStyle/>
          <a:p>
            <a:r>
              <a:rPr lang="en-GB" b="1" dirty="0" smtClean="0"/>
              <a:t>Technologies</a:t>
            </a:r>
            <a:r>
              <a:rPr lang="en-GB" dirty="0" smtClean="0"/>
              <a:t> - </a:t>
            </a:r>
            <a:r>
              <a:rPr lang="en-GB" sz="3200" b="1" dirty="0" smtClean="0"/>
              <a:t>Combined Heat and Power Generators</a:t>
            </a:r>
            <a:r>
              <a:rPr lang="en-GB" b="1" dirty="0" smtClean="0"/>
              <a:t>  </a:t>
            </a:r>
            <a:endParaRPr lang="en-GB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-30480" y="-53314"/>
            <a:ext cx="1148080" cy="6911314"/>
            <a:chOff x="-30480" y="-53314"/>
            <a:chExt cx="1148080" cy="6911314"/>
          </a:xfrm>
        </p:grpSpPr>
        <p:sp>
          <p:nvSpPr>
            <p:cNvPr id="5" name="Freeform 4"/>
            <p:cNvSpPr/>
            <p:nvPr/>
          </p:nvSpPr>
          <p:spPr>
            <a:xfrm>
              <a:off x="-30480" y="-53314"/>
              <a:ext cx="640080" cy="3149600"/>
            </a:xfrm>
            <a:custGeom>
              <a:avLst/>
              <a:gdLst>
                <a:gd name="connsiteX0" fmla="*/ 0 w 640080"/>
                <a:gd name="connsiteY0" fmla="*/ 30480 h 3149600"/>
                <a:gd name="connsiteX1" fmla="*/ 640080 w 640080"/>
                <a:gd name="connsiteY1" fmla="*/ 0 h 3149600"/>
                <a:gd name="connsiteX2" fmla="*/ 20320 w 640080"/>
                <a:gd name="connsiteY2" fmla="*/ 3149600 h 3149600"/>
                <a:gd name="connsiteX3" fmla="*/ 0 w 640080"/>
                <a:gd name="connsiteY3" fmla="*/ 3048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3149600">
                  <a:moveTo>
                    <a:pt x="0" y="30480"/>
                  </a:moveTo>
                  <a:lnTo>
                    <a:pt x="640080" y="0"/>
                  </a:lnTo>
                  <a:lnTo>
                    <a:pt x="20320" y="3149600"/>
                  </a:lnTo>
                  <a:cubicBezTo>
                    <a:pt x="16933" y="2113280"/>
                    <a:pt x="13547" y="1076960"/>
                    <a:pt x="0" y="3048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0" y="0"/>
              <a:ext cx="1117600" cy="6858000"/>
            </a:xfrm>
            <a:prstGeom prst="rt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59209" y="0"/>
            <a:ext cx="1963271" cy="6858000"/>
            <a:chOff x="10259209" y="0"/>
            <a:chExt cx="1963271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11074400" y="0"/>
              <a:ext cx="1148080" cy="6858000"/>
              <a:chOff x="11074400" y="0"/>
              <a:chExt cx="1148080" cy="6858000"/>
            </a:xfrm>
          </p:grpSpPr>
          <p:sp>
            <p:nvSpPr>
              <p:cNvPr id="10" name="Right Triangle 9"/>
              <p:cNvSpPr/>
              <p:nvPr/>
            </p:nvSpPr>
            <p:spPr>
              <a:xfrm rot="10800000">
                <a:off x="11074400" y="0"/>
                <a:ext cx="1117600" cy="6858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1521440" y="2814320"/>
                <a:ext cx="701040" cy="4043680"/>
              </a:xfrm>
              <a:custGeom>
                <a:avLst/>
                <a:gdLst>
                  <a:gd name="connsiteX0" fmla="*/ 670560 w 701040"/>
                  <a:gd name="connsiteY0" fmla="*/ 0 h 4023360"/>
                  <a:gd name="connsiteX1" fmla="*/ 0 w 701040"/>
                  <a:gd name="connsiteY1" fmla="*/ 4023360 h 4023360"/>
                  <a:gd name="connsiteX2" fmla="*/ 701040 w 701040"/>
                  <a:gd name="connsiteY2" fmla="*/ 4003040 h 4023360"/>
                  <a:gd name="connsiteX3" fmla="*/ 670560 w 701040"/>
                  <a:gd name="connsiteY3" fmla="*/ 81280 h 40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040" h="4023360">
                    <a:moveTo>
                      <a:pt x="670560" y="0"/>
                    </a:moveTo>
                    <a:lnTo>
                      <a:pt x="0" y="4023360"/>
                    </a:lnTo>
                    <a:lnTo>
                      <a:pt x="701040" y="4003040"/>
                    </a:lnTo>
                    <a:lnTo>
                      <a:pt x="670560" y="81280"/>
                    </a:ln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9" name="Picture 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209" y="6257365"/>
              <a:ext cx="1963271" cy="600635"/>
            </a:xfrm>
            <a:prstGeom prst="rect">
              <a:avLst/>
            </a:prstGeom>
          </p:spPr>
        </p:pic>
      </p:grpSp>
      <p:pic>
        <p:nvPicPr>
          <p:cNvPr id="12" name="Content Placeholder 11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4" y="1937544"/>
            <a:ext cx="5085080" cy="374239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486400" y="1778221"/>
            <a:ext cx="5867400" cy="4692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NZ" sz="2000" dirty="0" smtClean="0">
                <a:effectLst/>
                <a:latin typeface="Arial" panose="020B0604020202020204" pitchFamily="34" charset="0"/>
                <a:ea typeface="Helvetica Neue Light"/>
                <a:cs typeface="Times New Roman" panose="02020603050405020304" pitchFamily="18" charset="0"/>
              </a:rPr>
              <a:t>system uses fuel to drive a generator </a:t>
            </a:r>
            <a:endParaRPr lang="en-NZ" sz="2000" dirty="0">
              <a:latin typeface="Arial" panose="020B0604020202020204" pitchFamily="34" charset="0"/>
              <a:ea typeface="Helvetica Neue Light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NZ" sz="2000" dirty="0" smtClean="0">
                <a:effectLst/>
                <a:latin typeface="Arial" panose="020B0604020202020204" pitchFamily="34" charset="0"/>
                <a:ea typeface="Helvetica Neue Light"/>
                <a:cs typeface="Times New Roman" panose="02020603050405020304" pitchFamily="18" charset="0"/>
              </a:rPr>
              <a:t>captures the normally wasted heat for use as hot water or hot air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NZ" sz="2000" dirty="0" smtClean="0">
                <a:latin typeface="Arial" panose="020B0604020202020204" pitchFamily="34" charset="0"/>
                <a:ea typeface="Helvetica Neue Light"/>
                <a:cs typeface="Times New Roman" panose="02020603050405020304" pitchFamily="18" charset="0"/>
              </a:rPr>
              <a:t>u</a:t>
            </a:r>
            <a:r>
              <a:rPr lang="en-NZ" sz="2000" dirty="0" smtClean="0">
                <a:effectLst/>
                <a:latin typeface="Arial" panose="020B0604020202020204" pitchFamily="34" charset="0"/>
                <a:ea typeface="Helvetica Neue Light"/>
                <a:cs typeface="Times New Roman" panose="02020603050405020304" pitchFamily="18" charset="0"/>
              </a:rPr>
              <a:t>sing relatively unrefined fuels from pyrolysis so modelled a less demanding ECE.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NZ" sz="2000" dirty="0" smtClean="0"/>
              <a:t>Stirling </a:t>
            </a:r>
            <a:r>
              <a:rPr lang="en-NZ" sz="2000" dirty="0"/>
              <a:t>cycle systems are becoming </a:t>
            </a:r>
            <a:r>
              <a:rPr lang="en-NZ" sz="2000" dirty="0" smtClean="0"/>
              <a:t>available with </a:t>
            </a:r>
            <a:r>
              <a:rPr lang="en-NZ" sz="2000" dirty="0"/>
              <a:t>a combined efficiency of around 70%. </a:t>
            </a:r>
            <a:endParaRPr lang="en-NZ" sz="2000" dirty="0" smtClean="0"/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b</a:t>
            </a:r>
            <a:r>
              <a:rPr lang="en-NZ" sz="2000" dirty="0" smtClean="0"/>
              <a:t>ased </a:t>
            </a:r>
            <a:r>
              <a:rPr lang="en-NZ" sz="2000" dirty="0"/>
              <a:t>our calculations on </a:t>
            </a:r>
            <a:r>
              <a:rPr lang="en-NZ" sz="2000" dirty="0" smtClean="0"/>
              <a:t>an Austrian system with that </a:t>
            </a:r>
            <a:r>
              <a:rPr lang="en-NZ" sz="2000" dirty="0" smtClean="0"/>
              <a:t>level of efficiency </a:t>
            </a:r>
            <a:endParaRPr lang="en-NZ" sz="2000" dirty="0" smtClean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NZ" sz="2000" dirty="0" smtClean="0"/>
              <a:t>  </a:t>
            </a:r>
            <a:endParaRPr lang="en-GB" sz="2000" dirty="0"/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dirty="0">
              <a:effectLst/>
              <a:latin typeface="Arial" panose="020B0604020202020204" pitchFamily="34" charset="0"/>
              <a:ea typeface="Helvetica Neue Ligh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8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1" y="-53314"/>
            <a:ext cx="10515600" cy="1219835"/>
          </a:xfrm>
        </p:spPr>
        <p:txBody>
          <a:bodyPr/>
          <a:lstStyle/>
          <a:p>
            <a:pPr algn="ctr"/>
            <a:r>
              <a:rPr lang="en-GB" b="1" dirty="0" smtClean="0"/>
              <a:t>Feedstocks </a:t>
            </a:r>
            <a:endParaRPr lang="en-GB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-30480" y="-53314"/>
            <a:ext cx="1148080" cy="6911314"/>
            <a:chOff x="-30480" y="-53314"/>
            <a:chExt cx="1148080" cy="6911314"/>
          </a:xfrm>
        </p:grpSpPr>
        <p:sp>
          <p:nvSpPr>
            <p:cNvPr id="5" name="Freeform 4"/>
            <p:cNvSpPr/>
            <p:nvPr/>
          </p:nvSpPr>
          <p:spPr>
            <a:xfrm>
              <a:off x="-30480" y="-53314"/>
              <a:ext cx="640080" cy="3149600"/>
            </a:xfrm>
            <a:custGeom>
              <a:avLst/>
              <a:gdLst>
                <a:gd name="connsiteX0" fmla="*/ 0 w 640080"/>
                <a:gd name="connsiteY0" fmla="*/ 30480 h 3149600"/>
                <a:gd name="connsiteX1" fmla="*/ 640080 w 640080"/>
                <a:gd name="connsiteY1" fmla="*/ 0 h 3149600"/>
                <a:gd name="connsiteX2" fmla="*/ 20320 w 640080"/>
                <a:gd name="connsiteY2" fmla="*/ 3149600 h 3149600"/>
                <a:gd name="connsiteX3" fmla="*/ 0 w 640080"/>
                <a:gd name="connsiteY3" fmla="*/ 3048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3149600">
                  <a:moveTo>
                    <a:pt x="0" y="30480"/>
                  </a:moveTo>
                  <a:lnTo>
                    <a:pt x="640080" y="0"/>
                  </a:lnTo>
                  <a:lnTo>
                    <a:pt x="20320" y="3149600"/>
                  </a:lnTo>
                  <a:cubicBezTo>
                    <a:pt x="16933" y="2113280"/>
                    <a:pt x="13547" y="1076960"/>
                    <a:pt x="0" y="3048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0" y="0"/>
              <a:ext cx="1117600" cy="6858000"/>
            </a:xfrm>
            <a:prstGeom prst="rt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59209" y="0"/>
            <a:ext cx="1963271" cy="6858000"/>
            <a:chOff x="10259209" y="0"/>
            <a:chExt cx="1963271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11074400" y="0"/>
              <a:ext cx="1148080" cy="6858000"/>
              <a:chOff x="11074400" y="0"/>
              <a:chExt cx="1148080" cy="6858000"/>
            </a:xfrm>
          </p:grpSpPr>
          <p:sp>
            <p:nvSpPr>
              <p:cNvPr id="10" name="Right Triangle 9"/>
              <p:cNvSpPr/>
              <p:nvPr/>
            </p:nvSpPr>
            <p:spPr>
              <a:xfrm rot="10800000">
                <a:off x="11074400" y="0"/>
                <a:ext cx="1117600" cy="6858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1521440" y="2814320"/>
                <a:ext cx="701040" cy="4043680"/>
              </a:xfrm>
              <a:custGeom>
                <a:avLst/>
                <a:gdLst>
                  <a:gd name="connsiteX0" fmla="*/ 670560 w 701040"/>
                  <a:gd name="connsiteY0" fmla="*/ 0 h 4023360"/>
                  <a:gd name="connsiteX1" fmla="*/ 0 w 701040"/>
                  <a:gd name="connsiteY1" fmla="*/ 4023360 h 4023360"/>
                  <a:gd name="connsiteX2" fmla="*/ 701040 w 701040"/>
                  <a:gd name="connsiteY2" fmla="*/ 4003040 h 4023360"/>
                  <a:gd name="connsiteX3" fmla="*/ 670560 w 701040"/>
                  <a:gd name="connsiteY3" fmla="*/ 81280 h 40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040" h="4023360">
                    <a:moveTo>
                      <a:pt x="670560" y="0"/>
                    </a:moveTo>
                    <a:lnTo>
                      <a:pt x="0" y="4023360"/>
                    </a:lnTo>
                    <a:lnTo>
                      <a:pt x="701040" y="4003040"/>
                    </a:lnTo>
                    <a:lnTo>
                      <a:pt x="670560" y="81280"/>
                    </a:ln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9" name="Picture 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209" y="6257365"/>
              <a:ext cx="1963271" cy="600635"/>
            </a:xfrm>
            <a:prstGeom prst="rect">
              <a:avLst/>
            </a:prstGeom>
          </p:spPr>
        </p:pic>
      </p:grp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755119"/>
              </p:ext>
            </p:extLst>
          </p:nvPr>
        </p:nvGraphicFramePr>
        <p:xfrm>
          <a:off x="883921" y="816628"/>
          <a:ext cx="10607042" cy="5554218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515292"/>
                <a:gridCol w="1514099"/>
                <a:gridCol w="1517677"/>
                <a:gridCol w="1526022"/>
                <a:gridCol w="1526022"/>
                <a:gridCol w="1497408"/>
                <a:gridCol w="1510522"/>
              </a:tblGrid>
              <a:tr h="452378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b="1" dirty="0">
                          <a:solidFill>
                            <a:schemeClr val="tx1"/>
                          </a:solidFill>
                          <a:effectLst/>
                        </a:rPr>
                        <a:t>Table 1: Available and Usable Waste Streams 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84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Waste Type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Total Weekly Otaki (t)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Currently Usable Weekly Otaki (t)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Further Usable Feedstocks all KCDC (t)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Assumed Total Available Feedstocks (t)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% of Total Waste Stream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</a:tr>
              <a:tr h="491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pw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pd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</a:tr>
              <a:tr h="855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Biosolids (20% w/w)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1.3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1.3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5.4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6.7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0.96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100%*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4912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Tyres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1.0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1.0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4.0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5.0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0.7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100%*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4912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Plastics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12.8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11.6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-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11.6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1.7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91%**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  <a:tr h="4912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Food waste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28.0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3.3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-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>
                          <a:effectLst/>
                        </a:rPr>
                        <a:t>7.0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1.0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400" dirty="0">
                          <a:effectLst/>
                        </a:rPr>
                        <a:t>25%**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2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68360"/>
              </p:ext>
            </p:extLst>
          </p:nvPr>
        </p:nvGraphicFramePr>
        <p:xfrm>
          <a:off x="1285240" y="792552"/>
          <a:ext cx="9789160" cy="5565858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443715"/>
                <a:gridCol w="2449215"/>
                <a:gridCol w="2448115"/>
                <a:gridCol w="2448115"/>
              </a:tblGrid>
              <a:tr h="518703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 dirty="0">
                          <a:solidFill>
                            <a:schemeClr val="tx1"/>
                          </a:solidFill>
                          <a:effectLst/>
                        </a:rPr>
                        <a:t>Table 2: Daily, Weekly and Annual Cook Volumes</a:t>
                      </a:r>
                      <a:endParaRPr lang="en-GB" sz="4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731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Waste Type </a:t>
                      </a:r>
                      <a:endParaRPr lang="en-GB" sz="4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Feedstocks per cook (t)</a:t>
                      </a:r>
                      <a:endParaRPr lang="en-GB" sz="4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Weekly amounts processed (t)</a:t>
                      </a:r>
                      <a:endParaRPr lang="en-GB" sz="40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Annual amounts processed (t)*</a:t>
                      </a:r>
                      <a:endParaRPr lang="en-GB" sz="40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87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 </a:t>
                      </a:r>
                      <a:endParaRPr lang="en-GB" sz="40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 </a:t>
                      </a:r>
                      <a:endParaRPr lang="en-GB" sz="4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 </a:t>
                      </a:r>
                      <a:endParaRPr lang="en-GB" sz="40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 </a:t>
                      </a:r>
                      <a:endParaRPr lang="en-GB" sz="40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87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Biosolids (20% w/w)</a:t>
                      </a:r>
                      <a:endParaRPr lang="en-GB" sz="40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0.96</a:t>
                      </a:r>
                      <a:endParaRPr lang="en-GB" sz="4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6.7</a:t>
                      </a:r>
                      <a:endParaRPr lang="en-GB" sz="4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315</a:t>
                      </a:r>
                      <a:endParaRPr lang="en-GB" sz="40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87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Tyres</a:t>
                      </a:r>
                      <a:endParaRPr lang="en-GB" sz="40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1.0</a:t>
                      </a:r>
                      <a:endParaRPr lang="en-GB" sz="40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7.0</a:t>
                      </a:r>
                      <a:endParaRPr lang="en-GB" sz="4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329</a:t>
                      </a:r>
                      <a:endParaRPr lang="en-GB" sz="40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87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Plastics</a:t>
                      </a:r>
                      <a:endParaRPr lang="en-GB" sz="40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0.1</a:t>
                      </a:r>
                      <a:endParaRPr lang="en-GB" sz="40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0.7</a:t>
                      </a:r>
                      <a:endParaRPr lang="en-GB" sz="4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33</a:t>
                      </a:r>
                      <a:endParaRPr lang="en-GB" sz="4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87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Food waste</a:t>
                      </a:r>
                      <a:endParaRPr lang="en-GB" sz="40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1.0</a:t>
                      </a:r>
                      <a:endParaRPr lang="en-GB" sz="40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7.0</a:t>
                      </a:r>
                      <a:endParaRPr lang="en-GB" sz="40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329</a:t>
                      </a:r>
                      <a:endParaRPr lang="en-GB" sz="4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87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Total</a:t>
                      </a:r>
                      <a:endParaRPr lang="en-GB" sz="40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 </a:t>
                      </a:r>
                      <a:endParaRPr lang="en-GB" sz="40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>
                          <a:effectLst/>
                        </a:rPr>
                        <a:t> </a:t>
                      </a:r>
                      <a:endParaRPr lang="en-GB" sz="400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2800" dirty="0">
                          <a:effectLst/>
                        </a:rPr>
                        <a:t>1006</a:t>
                      </a:r>
                      <a:endParaRPr lang="en-GB" sz="4000" dirty="0">
                        <a:effectLst/>
                        <a:latin typeface="Arial" panose="020B0604020202020204" pitchFamily="34" charset="0"/>
                        <a:ea typeface="Helvetica Neue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-30480" y="-53314"/>
            <a:ext cx="1148080" cy="6911314"/>
            <a:chOff x="-30480" y="-53314"/>
            <a:chExt cx="1148080" cy="6911314"/>
          </a:xfrm>
        </p:grpSpPr>
        <p:sp>
          <p:nvSpPr>
            <p:cNvPr id="5" name="Freeform 4"/>
            <p:cNvSpPr/>
            <p:nvPr/>
          </p:nvSpPr>
          <p:spPr>
            <a:xfrm>
              <a:off x="-30480" y="-53314"/>
              <a:ext cx="640080" cy="3149600"/>
            </a:xfrm>
            <a:custGeom>
              <a:avLst/>
              <a:gdLst>
                <a:gd name="connsiteX0" fmla="*/ 0 w 640080"/>
                <a:gd name="connsiteY0" fmla="*/ 30480 h 3149600"/>
                <a:gd name="connsiteX1" fmla="*/ 640080 w 640080"/>
                <a:gd name="connsiteY1" fmla="*/ 0 h 3149600"/>
                <a:gd name="connsiteX2" fmla="*/ 20320 w 640080"/>
                <a:gd name="connsiteY2" fmla="*/ 3149600 h 3149600"/>
                <a:gd name="connsiteX3" fmla="*/ 0 w 640080"/>
                <a:gd name="connsiteY3" fmla="*/ 3048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80" h="3149600">
                  <a:moveTo>
                    <a:pt x="0" y="30480"/>
                  </a:moveTo>
                  <a:lnTo>
                    <a:pt x="640080" y="0"/>
                  </a:lnTo>
                  <a:lnTo>
                    <a:pt x="20320" y="3149600"/>
                  </a:lnTo>
                  <a:cubicBezTo>
                    <a:pt x="16933" y="2113280"/>
                    <a:pt x="13547" y="1076960"/>
                    <a:pt x="0" y="3048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0" y="0"/>
              <a:ext cx="1117600" cy="6858000"/>
            </a:xfrm>
            <a:prstGeom prst="rt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59209" y="0"/>
            <a:ext cx="1963271" cy="6858000"/>
            <a:chOff x="10259209" y="0"/>
            <a:chExt cx="1963271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11074400" y="0"/>
              <a:ext cx="1148080" cy="6858000"/>
              <a:chOff x="11074400" y="0"/>
              <a:chExt cx="1148080" cy="6858000"/>
            </a:xfrm>
          </p:grpSpPr>
          <p:sp>
            <p:nvSpPr>
              <p:cNvPr id="10" name="Right Triangle 9"/>
              <p:cNvSpPr/>
              <p:nvPr/>
            </p:nvSpPr>
            <p:spPr>
              <a:xfrm rot="10800000">
                <a:off x="11074400" y="0"/>
                <a:ext cx="1117600" cy="6858000"/>
              </a:xfrm>
              <a:prstGeom prst="rtTriangl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1521440" y="2814320"/>
                <a:ext cx="701040" cy="4043680"/>
              </a:xfrm>
              <a:custGeom>
                <a:avLst/>
                <a:gdLst>
                  <a:gd name="connsiteX0" fmla="*/ 670560 w 701040"/>
                  <a:gd name="connsiteY0" fmla="*/ 0 h 4023360"/>
                  <a:gd name="connsiteX1" fmla="*/ 0 w 701040"/>
                  <a:gd name="connsiteY1" fmla="*/ 4023360 h 4023360"/>
                  <a:gd name="connsiteX2" fmla="*/ 701040 w 701040"/>
                  <a:gd name="connsiteY2" fmla="*/ 4003040 h 4023360"/>
                  <a:gd name="connsiteX3" fmla="*/ 670560 w 701040"/>
                  <a:gd name="connsiteY3" fmla="*/ 81280 h 40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040" h="4023360">
                    <a:moveTo>
                      <a:pt x="670560" y="0"/>
                    </a:moveTo>
                    <a:lnTo>
                      <a:pt x="0" y="4023360"/>
                    </a:lnTo>
                    <a:lnTo>
                      <a:pt x="701040" y="4003040"/>
                    </a:lnTo>
                    <a:lnTo>
                      <a:pt x="670560" y="81280"/>
                    </a:ln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9" name="Picture 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209" y="6257365"/>
              <a:ext cx="1963271" cy="600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91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1490</Words>
  <Application>Microsoft Office PowerPoint</Application>
  <PresentationFormat>Widescreen</PresentationFormat>
  <Paragraphs>396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Helvetica Neue Light</vt:lpstr>
      <vt:lpstr>Symbol</vt:lpstr>
      <vt:lpstr>Times New Roman</vt:lpstr>
      <vt:lpstr>Office Theme</vt:lpstr>
      <vt:lpstr>Recovering Energy from Waste  Otaki Transfer Station </vt:lpstr>
      <vt:lpstr>What will cover </vt:lpstr>
      <vt:lpstr>Concept for Testing </vt:lpstr>
      <vt:lpstr>PowerPoint Presentation</vt:lpstr>
      <vt:lpstr>Technologies – Pyrolysis  </vt:lpstr>
      <vt:lpstr>Technologies – Anaerobic digestion </vt:lpstr>
      <vt:lpstr>Technologies - Combined Heat and Power Generators  </vt:lpstr>
      <vt:lpstr>Feedstocks </vt:lpstr>
      <vt:lpstr>PowerPoint Presentation</vt:lpstr>
      <vt:lpstr>Calculating the Energy Balance </vt:lpstr>
      <vt:lpstr>PowerPoint Presentation</vt:lpstr>
      <vt:lpstr>Scale </vt:lpstr>
      <vt:lpstr>PowerPoint Presentation</vt:lpstr>
      <vt:lpstr>Economic Feasibility </vt:lpstr>
      <vt:lpstr>Economic Feasibility </vt:lpstr>
      <vt:lpstr>Economic Feasibility </vt:lpstr>
      <vt:lpstr>PowerPoint Presentation</vt:lpstr>
      <vt:lpstr>PowerPoint Presentation</vt:lpstr>
      <vt:lpstr>Environmental Considerations</vt:lpstr>
      <vt:lpstr>Environmental Considerations</vt:lpstr>
      <vt:lpstr>Environmental Considerations</vt:lpstr>
      <vt:lpstr>Conclusions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Recovering Energy from Waste  Otaki Transfer Station</dc:title>
  <dc:creator>Gael</dc:creator>
  <cp:lastModifiedBy>Gael</cp:lastModifiedBy>
  <cp:revision>26</cp:revision>
  <dcterms:created xsi:type="dcterms:W3CDTF">2020-07-07T08:13:04Z</dcterms:created>
  <dcterms:modified xsi:type="dcterms:W3CDTF">2020-07-08T02:11:52Z</dcterms:modified>
</cp:coreProperties>
</file>